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75477-0A61-4691-A520-24D6737CC61D}" v="7" dt="2023-02-18T19:56:0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F14A86-82A4-4D5C-B9FD-5403F71F09D2}"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343420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14A86-82A4-4D5C-B9FD-5403F71F09D2}"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424084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14A86-82A4-4D5C-B9FD-5403F71F09D2}"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296352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14A86-82A4-4D5C-B9FD-5403F71F09D2}"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195477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F14A86-82A4-4D5C-B9FD-5403F71F09D2}"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2193274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F14A86-82A4-4D5C-B9FD-5403F71F09D2}"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155592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14A86-82A4-4D5C-B9FD-5403F71F09D2}"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1420743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F14A86-82A4-4D5C-B9FD-5403F71F09D2}"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339150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14A86-82A4-4D5C-B9FD-5403F71F09D2}"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4244855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F14A86-82A4-4D5C-B9FD-5403F71F09D2}"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24074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F14A86-82A4-4D5C-B9FD-5403F71F09D2}"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173A6-FDA1-4620-8E3D-670E600D2AC0}" type="slidenum">
              <a:rPr lang="en-US" smtClean="0"/>
              <a:t>‹#›</a:t>
            </a:fld>
            <a:endParaRPr lang="en-US"/>
          </a:p>
        </p:txBody>
      </p:sp>
    </p:spTree>
    <p:extLst>
      <p:ext uri="{BB962C8B-B14F-4D97-AF65-F5344CB8AC3E}">
        <p14:creationId xmlns:p14="http://schemas.microsoft.com/office/powerpoint/2010/main" val="410228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14A86-82A4-4D5C-B9FD-5403F71F09D2}" type="datetimeFigureOut">
              <a:rPr lang="en-US" smtClean="0"/>
              <a:t>2/18/2023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173A6-FDA1-4620-8E3D-670E600D2AC0}" type="slidenum">
              <a:rPr lang="en-US" smtClean="0"/>
              <a:t>‹#›</a:t>
            </a:fld>
            <a:endParaRPr lang="en-US"/>
          </a:p>
        </p:txBody>
      </p:sp>
    </p:spTree>
    <p:extLst>
      <p:ext uri="{BB962C8B-B14F-4D97-AF65-F5344CB8AC3E}">
        <p14:creationId xmlns:p14="http://schemas.microsoft.com/office/powerpoint/2010/main" val="734373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8375" y="113212"/>
            <a:ext cx="12026539" cy="1149529"/>
          </a:xfrm>
          <a:prstGeom prst="roundRect">
            <a:avLst>
              <a:gd name="adj" fmla="val 873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200" dirty="0">
              <a:solidFill>
                <a:schemeClr val="tx1"/>
              </a:solidFill>
              <a:latin typeface="Arial" panose="020B0604020202020204" pitchFamily="34" charset="0"/>
              <a:cs typeface="Arial" panose="020B0604020202020204" pitchFamily="34" charset="0"/>
            </a:endParaRPr>
          </a:p>
        </p:txBody>
      </p:sp>
      <p:sp>
        <p:nvSpPr>
          <p:cNvPr id="5" name="Rounded Rectangle 4"/>
          <p:cNvSpPr/>
          <p:nvPr/>
        </p:nvSpPr>
        <p:spPr>
          <a:xfrm>
            <a:off x="87085" y="1340031"/>
            <a:ext cx="3901440" cy="2358530"/>
          </a:xfrm>
          <a:prstGeom prst="roundRect">
            <a:avLst>
              <a:gd name="adj" fmla="val 22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endParaRPr lang="en-US" sz="1000" b="1" dirty="0">
              <a:solidFill>
                <a:schemeClr val="tx1"/>
              </a:solidFill>
              <a:latin typeface="Arial" panose="020B0604020202020204" pitchFamily="34" charset="0"/>
              <a:cs typeface="Arial" panose="020B0604020202020204" pitchFamily="34" charset="0"/>
            </a:endParaRPr>
          </a:p>
          <a:p>
            <a:pPr algn="just"/>
            <a:endParaRPr lang="en-US" sz="1000" b="1" dirty="0">
              <a:solidFill>
                <a:schemeClr val="tx1"/>
              </a:solidFill>
              <a:latin typeface="Arial" panose="020B0604020202020204" pitchFamily="34" charset="0"/>
              <a:cs typeface="Arial" panose="020B0604020202020204" pitchFamily="34" charset="0"/>
            </a:endParaRPr>
          </a:p>
          <a:p>
            <a:pPr algn="just"/>
            <a:endParaRPr lang="en-US" sz="1000" b="1" dirty="0">
              <a:solidFill>
                <a:schemeClr val="tx1"/>
              </a:solidFill>
              <a:latin typeface="Arial" panose="020B0604020202020204" pitchFamily="34" charset="0"/>
              <a:cs typeface="Arial" panose="020B0604020202020204" pitchFamily="34" charset="0"/>
            </a:endParaRPr>
          </a:p>
          <a:p>
            <a:pPr algn="just"/>
            <a:endParaRPr lang="en-US" sz="1000" b="1" dirty="0">
              <a:solidFill>
                <a:schemeClr val="tx1"/>
              </a:solidFill>
              <a:latin typeface="Arial" panose="020B0604020202020204" pitchFamily="34" charset="0"/>
              <a:cs typeface="Arial" panose="020B0604020202020204" pitchFamily="34" charset="0"/>
            </a:endParaRPr>
          </a:p>
          <a:p>
            <a:pPr algn="just"/>
            <a:r>
              <a:rPr lang="en-US" sz="1000" b="1" dirty="0">
                <a:solidFill>
                  <a:schemeClr val="tx1"/>
                </a:solidFill>
                <a:latin typeface="Arial" panose="020B0604020202020204" pitchFamily="34" charset="0"/>
                <a:cs typeface="Arial" panose="020B0604020202020204" pitchFamily="34" charset="0"/>
              </a:rPr>
              <a:t>Introduction</a:t>
            </a:r>
          </a:p>
          <a:p>
            <a:pPr algn="just"/>
            <a:r>
              <a:rPr lang="en-US" sz="1000" dirty="0">
                <a:solidFill>
                  <a:schemeClr val="tx1"/>
                </a:solidFill>
                <a:latin typeface="Arial" panose="020B0604020202020204" pitchFamily="34" charset="0"/>
                <a:cs typeface="Arial" panose="020B0604020202020204" pitchFamily="34" charset="0"/>
              </a:rPr>
              <a:t>The last Ice Age wiped out all the native earthworms 10,000 years ago, but recently earthworms have reinvaded the region due to human activity [1,2]. Invasive exotic earthworms have undesired ecological effects on structure, function and biodiversity of forest ecosystems in Great Lakes area. The biological parameters such as body length, weight, growth rate, and regeneration patterns of the earthworms are important and necessary to know for better understanding of their life cycle and their impacts on ecological processes such as nutrient biogeochemistry cycling and carbon sequestration in the forests, as well as for forest management practices</a:t>
            </a:r>
          </a:p>
          <a:p>
            <a:pPr algn="just"/>
            <a:r>
              <a:rPr lang="en-US" sz="1000" dirty="0">
                <a:solidFill>
                  <a:schemeClr val="tx1"/>
                </a:solidFill>
                <a:latin typeface="Arial" panose="020B0604020202020204" pitchFamily="34" charset="0"/>
                <a:cs typeface="Arial" panose="020B0604020202020204" pitchFamily="34" charset="0"/>
              </a:rPr>
              <a:t>The objective of this study was to survey and identify earthworm species, body length, and dry weight in the various Huron Mountain  forests. </a:t>
            </a: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6" name="Rounded Rectangle 5"/>
          <p:cNvSpPr/>
          <p:nvPr/>
        </p:nvSpPr>
        <p:spPr>
          <a:xfrm>
            <a:off x="8194767" y="1323702"/>
            <a:ext cx="3910148" cy="3205589"/>
          </a:xfrm>
          <a:prstGeom prst="roundRect">
            <a:avLst>
              <a:gd name="adj" fmla="val 19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000" b="1" dirty="0">
                <a:solidFill>
                  <a:schemeClr val="tx1"/>
                </a:solidFill>
                <a:latin typeface="Arial" panose="020B0604020202020204" pitchFamily="34" charset="0"/>
                <a:cs typeface="Arial" panose="020B0604020202020204" pitchFamily="34" charset="0"/>
              </a:rPr>
              <a:t>Results &amp; Discussion (</a:t>
            </a:r>
            <a:r>
              <a:rPr lang="en-US" sz="1000" b="1" dirty="0" err="1">
                <a:solidFill>
                  <a:schemeClr val="tx1"/>
                </a:solidFill>
                <a:latin typeface="Arial" panose="020B0604020202020204" pitchFamily="34" charset="0"/>
                <a:cs typeface="Arial" panose="020B0604020202020204" pitchFamily="34" charset="0"/>
              </a:rPr>
              <a:t>Con’t</a:t>
            </a:r>
            <a:r>
              <a:rPr lang="en-US" sz="1000" b="1" dirty="0">
                <a:solidFill>
                  <a:schemeClr val="tx1"/>
                </a:solidFill>
                <a:latin typeface="Arial" panose="020B0604020202020204" pitchFamily="34" charset="0"/>
                <a:cs typeface="Arial" panose="020B0604020202020204" pitchFamily="34" charset="0"/>
              </a:rPr>
              <a:t>)</a:t>
            </a:r>
          </a:p>
          <a:p>
            <a:pPr indent="-91440">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Dominant earthworm species in the Huron Mountains were </a:t>
            </a:r>
            <a:r>
              <a:rPr lang="en-US" sz="1000" i="1" dirty="0" err="1">
                <a:solidFill>
                  <a:schemeClr val="tx1"/>
                </a:solidFill>
                <a:latin typeface="Arial" panose="020B0604020202020204" pitchFamily="34" charset="0"/>
                <a:cs typeface="Arial" panose="020B0604020202020204" pitchFamily="34" charset="0"/>
              </a:rPr>
              <a:t>Dendrobaena</a:t>
            </a:r>
            <a:r>
              <a:rPr lang="en-US" sz="1000" i="1" dirty="0">
                <a:solidFill>
                  <a:schemeClr val="tx1"/>
                </a:solidFill>
                <a:latin typeface="Arial" panose="020B0604020202020204" pitchFamily="34" charset="0"/>
                <a:cs typeface="Arial" panose="020B0604020202020204" pitchFamily="34" charset="0"/>
              </a:rPr>
              <a:t> </a:t>
            </a:r>
            <a:r>
              <a:rPr lang="en-US" sz="1000" i="1" dirty="0" err="1">
                <a:solidFill>
                  <a:schemeClr val="tx1"/>
                </a:solidFill>
                <a:latin typeface="Arial" panose="020B0604020202020204" pitchFamily="34" charset="0"/>
                <a:cs typeface="Arial" panose="020B0604020202020204" pitchFamily="34" charset="0"/>
              </a:rPr>
              <a:t>octaedra</a:t>
            </a:r>
            <a:r>
              <a:rPr lang="en-US" sz="1000" dirty="0">
                <a:solidFill>
                  <a:schemeClr val="tx1"/>
                </a:solidFill>
                <a:latin typeface="Arial" panose="020B0604020202020204" pitchFamily="34" charset="0"/>
                <a:cs typeface="Arial" panose="020B0604020202020204" pitchFamily="34" charset="0"/>
              </a:rPr>
              <a:t>, </a:t>
            </a:r>
            <a:r>
              <a:rPr lang="en-US" sz="1000" i="1" dirty="0" err="1">
                <a:solidFill>
                  <a:schemeClr val="tx1"/>
                </a:solidFill>
                <a:latin typeface="Arial" panose="020B0604020202020204" pitchFamily="34" charset="0"/>
                <a:cs typeface="Arial" panose="020B0604020202020204" pitchFamily="34" charset="0"/>
              </a:rPr>
              <a:t>Aporretodea</a:t>
            </a:r>
            <a:r>
              <a:rPr lang="en-US" sz="1000" i="1" dirty="0">
                <a:solidFill>
                  <a:schemeClr val="tx1"/>
                </a:solidFill>
                <a:latin typeface="Arial" panose="020B0604020202020204" pitchFamily="34" charset="0"/>
                <a:cs typeface="Arial" panose="020B0604020202020204" pitchFamily="34" charset="0"/>
              </a:rPr>
              <a:t> longa</a:t>
            </a:r>
            <a:r>
              <a:rPr lang="en-US" sz="1000" dirty="0">
                <a:solidFill>
                  <a:schemeClr val="tx1"/>
                </a:solidFill>
                <a:latin typeface="Arial" panose="020B0604020202020204" pitchFamily="34" charset="0"/>
                <a:cs typeface="Arial" panose="020B0604020202020204" pitchFamily="34" charset="0"/>
              </a:rPr>
              <a:t>, and </a:t>
            </a:r>
            <a:r>
              <a:rPr lang="en-US" sz="1000" i="1" dirty="0" err="1">
                <a:solidFill>
                  <a:schemeClr val="tx1"/>
                </a:solidFill>
                <a:latin typeface="Arial" panose="020B0604020202020204" pitchFamily="34" charset="0"/>
                <a:cs typeface="Arial" panose="020B0604020202020204" pitchFamily="34" charset="0"/>
              </a:rPr>
              <a:t>Lumbricus</a:t>
            </a:r>
            <a:r>
              <a:rPr lang="en-US" sz="1000" i="1" dirty="0">
                <a:solidFill>
                  <a:schemeClr val="tx1"/>
                </a:solidFill>
                <a:latin typeface="Arial" panose="020B0604020202020204" pitchFamily="34" charset="0"/>
                <a:cs typeface="Arial" panose="020B0604020202020204" pitchFamily="34" charset="0"/>
              </a:rPr>
              <a:t> </a:t>
            </a:r>
            <a:r>
              <a:rPr lang="en-US" sz="1000" i="1" dirty="0" err="1">
                <a:solidFill>
                  <a:schemeClr val="tx1"/>
                </a:solidFill>
                <a:latin typeface="Arial" panose="020B0604020202020204" pitchFamily="34" charset="0"/>
                <a:cs typeface="Arial" panose="020B0604020202020204" pitchFamily="34" charset="0"/>
              </a:rPr>
              <a:t>terrestris</a:t>
            </a:r>
            <a:r>
              <a:rPr lang="en-US" sz="1000" i="1" dirty="0">
                <a:solidFill>
                  <a:schemeClr val="tx1"/>
                </a:solidFill>
                <a:latin typeface="Arial" panose="020B0604020202020204" pitchFamily="34" charset="0"/>
                <a:cs typeface="Arial" panose="020B0604020202020204" pitchFamily="34" charset="0"/>
              </a:rPr>
              <a:t> </a:t>
            </a:r>
            <a:r>
              <a:rPr lang="en-US" sz="1000" dirty="0">
                <a:solidFill>
                  <a:schemeClr val="tx1"/>
                </a:solidFill>
                <a:latin typeface="Arial" panose="020B0604020202020204" pitchFamily="34" charset="0"/>
                <a:cs typeface="Arial" panose="020B0604020202020204" pitchFamily="34" charset="0"/>
              </a:rPr>
              <a:t>(table 1). </a:t>
            </a:r>
          </a:p>
          <a:p>
            <a:pPr indent="-91440">
              <a:buFont typeface="Arial" panose="020B0604020202020204" pitchFamily="34" charset="0"/>
              <a:buChar char="•"/>
            </a:pPr>
            <a:r>
              <a:rPr lang="en-US" sz="1000" i="1" dirty="0">
                <a:solidFill>
                  <a:schemeClr val="tx1"/>
                </a:solidFill>
                <a:latin typeface="Arial" panose="020B0604020202020204" pitchFamily="34" charset="0"/>
                <a:cs typeface="Arial" panose="020B0604020202020204" pitchFamily="34" charset="0"/>
              </a:rPr>
              <a:t>L. </a:t>
            </a:r>
            <a:r>
              <a:rPr lang="en-US" sz="1000" i="1" dirty="0" err="1">
                <a:solidFill>
                  <a:schemeClr val="tx1"/>
                </a:solidFill>
                <a:latin typeface="Arial" panose="020B0604020202020204" pitchFamily="34" charset="0"/>
                <a:cs typeface="Arial" panose="020B0604020202020204" pitchFamily="34" charset="0"/>
              </a:rPr>
              <a:t>terrestris</a:t>
            </a:r>
            <a:r>
              <a:rPr lang="en-US" sz="1000" i="1" dirty="0">
                <a:solidFill>
                  <a:schemeClr val="tx1"/>
                </a:solidFill>
                <a:latin typeface="Arial" panose="020B0604020202020204" pitchFamily="34" charset="0"/>
                <a:cs typeface="Arial" panose="020B0604020202020204" pitchFamily="34" charset="0"/>
              </a:rPr>
              <a:t> </a:t>
            </a:r>
            <a:r>
              <a:rPr lang="en-US" sz="1000" dirty="0">
                <a:solidFill>
                  <a:schemeClr val="tx1"/>
                </a:solidFill>
                <a:latin typeface="Arial" panose="020B0604020202020204" pitchFamily="34" charset="0"/>
                <a:cs typeface="Arial" panose="020B0604020202020204" pitchFamily="34" charset="0"/>
              </a:rPr>
              <a:t>were, on average, the largest in body mass with a mean length and dry weight of 60.4 mm and 0.254g, respectively. Average body dimension of </a:t>
            </a:r>
            <a:r>
              <a:rPr lang="en-US" sz="1000" i="1" dirty="0">
                <a:solidFill>
                  <a:schemeClr val="tx1"/>
                </a:solidFill>
                <a:latin typeface="Arial" panose="020B0604020202020204" pitchFamily="34" charset="0"/>
                <a:cs typeface="Arial" panose="020B0604020202020204" pitchFamily="34" charset="0"/>
              </a:rPr>
              <a:t>A. longa </a:t>
            </a:r>
            <a:r>
              <a:rPr lang="en-US" sz="1000" dirty="0">
                <a:solidFill>
                  <a:schemeClr val="tx1"/>
                </a:solidFill>
                <a:latin typeface="Arial" panose="020B0604020202020204" pitchFamily="34" charset="0"/>
                <a:cs typeface="Arial" panose="020B0604020202020204" pitchFamily="34" charset="0"/>
              </a:rPr>
              <a:t>was 50.3mm long and 0.118g. </a:t>
            </a:r>
            <a:r>
              <a:rPr lang="en-US" sz="1000" i="1" dirty="0">
                <a:solidFill>
                  <a:schemeClr val="tx1"/>
                </a:solidFill>
                <a:latin typeface="Arial" panose="020B0604020202020204" pitchFamily="34" charset="0"/>
                <a:cs typeface="Arial" panose="020B0604020202020204" pitchFamily="34" charset="0"/>
              </a:rPr>
              <a:t>D. </a:t>
            </a:r>
            <a:r>
              <a:rPr lang="en-US" sz="1000" i="1" dirty="0" err="1">
                <a:solidFill>
                  <a:schemeClr val="tx1"/>
                </a:solidFill>
                <a:latin typeface="Arial" panose="020B0604020202020204" pitchFamily="34" charset="0"/>
                <a:cs typeface="Arial" panose="020B0604020202020204" pitchFamily="34" charset="0"/>
              </a:rPr>
              <a:t>octaedra</a:t>
            </a:r>
            <a:r>
              <a:rPr lang="en-US" sz="1000" i="1" dirty="0">
                <a:solidFill>
                  <a:schemeClr val="tx1"/>
                </a:solidFill>
                <a:latin typeface="Arial" panose="020B0604020202020204" pitchFamily="34" charset="0"/>
                <a:cs typeface="Arial" panose="020B0604020202020204" pitchFamily="34" charset="0"/>
              </a:rPr>
              <a:t> </a:t>
            </a:r>
            <a:r>
              <a:rPr lang="en-US" sz="1000" dirty="0">
                <a:solidFill>
                  <a:schemeClr val="tx1"/>
                </a:solidFill>
                <a:latin typeface="Arial" panose="020B0604020202020204" pitchFamily="34" charset="0"/>
                <a:cs typeface="Arial" panose="020B0604020202020204" pitchFamily="34" charset="0"/>
              </a:rPr>
              <a:t>had the smallest average body dimension of 25.5 mm long and 0.012g. </a:t>
            </a:r>
          </a:p>
          <a:p>
            <a:pPr indent="-91440">
              <a:buFont typeface="Arial" panose="020B0604020202020204" pitchFamily="34" charset="0"/>
              <a:buChar char="•"/>
            </a:pP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regression equation of body length-dry weight relationship for total earthworms was W = 0.000007L</a:t>
            </a:r>
            <a:r>
              <a:rPr lang="en-US" sz="10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2.258</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Specifically, the length-weight relations were W = 0.00001L</a:t>
            </a:r>
            <a:r>
              <a:rPr lang="en-US" sz="10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2.135</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W = 0.000001L</a:t>
            </a:r>
            <a:r>
              <a:rPr lang="en-US" sz="10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2.816</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and W = 0.000003L</a:t>
            </a:r>
            <a:r>
              <a:rPr lang="en-US" sz="10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2.618</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for </a:t>
            </a:r>
            <a:r>
              <a:rPr lang="en-US" sz="10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D. </a:t>
            </a:r>
            <a:r>
              <a:rPr lang="en-US" sz="10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octaedra</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A. longa</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and </a:t>
            </a:r>
            <a:r>
              <a:rPr lang="en-US" sz="10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L. </a:t>
            </a:r>
            <a:r>
              <a:rPr lang="en-US" sz="10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terrestris</a:t>
            </a:r>
            <a:r>
              <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 respectively.</a:t>
            </a:r>
            <a:endParaRPr lang="en-US" sz="1000" dirty="0">
              <a:solidFill>
                <a:schemeClr val="tx1"/>
              </a:solidFill>
              <a:latin typeface="Arial" panose="020B0604020202020204" pitchFamily="34" charset="0"/>
              <a:cs typeface="Arial" panose="020B0604020202020204" pitchFamily="34" charset="0"/>
            </a:endParaRPr>
          </a:p>
          <a:p>
            <a:pPr indent="-91440">
              <a:buFont typeface="Arial" panose="020B0604020202020204" pitchFamily="34" charset="0"/>
              <a:buChar char="•"/>
            </a:pPr>
            <a:r>
              <a:rPr lang="en-US" sz="1000">
                <a:solidFill>
                  <a:schemeClr val="tx1"/>
                </a:solidFill>
                <a:latin typeface="Arial" panose="020B0604020202020204" pitchFamily="34" charset="0"/>
                <a:cs typeface="Arial" panose="020B0604020202020204" pitchFamily="34" charset="0"/>
              </a:rPr>
              <a:t>There is </a:t>
            </a:r>
            <a:r>
              <a:rPr lang="en-US" sz="1000" dirty="0">
                <a:solidFill>
                  <a:schemeClr val="tx1"/>
                </a:solidFill>
                <a:latin typeface="Arial" panose="020B0604020202020204" pitchFamily="34" charset="0"/>
                <a:cs typeface="Arial" panose="020B0604020202020204" pitchFamily="34" charset="0"/>
              </a:rPr>
              <a:t>a strong exponential relationship between the earthworms' dry weight and body length (</a:t>
            </a:r>
            <a:r>
              <a:rPr lang="en-US" sz="1000">
                <a:solidFill>
                  <a:schemeClr val="tx1"/>
                </a:solidFill>
                <a:latin typeface="Arial" panose="020B0604020202020204" pitchFamily="34" charset="0"/>
                <a:cs typeface="Arial" panose="020B0604020202020204" pitchFamily="34" charset="0"/>
              </a:rPr>
              <a:t>Fig.2-Fig 4).</a:t>
            </a:r>
            <a:endParaRPr lang="en-US" sz="1000" dirty="0">
              <a:solidFill>
                <a:schemeClr val="tx1"/>
              </a:solidFill>
              <a:latin typeface="Arial" panose="020B0604020202020204" pitchFamily="34" charset="0"/>
              <a:cs typeface="Arial" panose="020B0604020202020204" pitchFamily="34" charset="0"/>
            </a:endParaRPr>
          </a:p>
          <a:p>
            <a:pPr indent="-91440">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Findings from this study suggests that variations of composition, biological features, and micro-environmental conditions in selected forests are responsible for these differentiations of earthworm features. </a:t>
            </a:r>
          </a:p>
        </p:txBody>
      </p:sp>
      <p:sp>
        <p:nvSpPr>
          <p:cNvPr id="7" name="Rounded Rectangle 6"/>
          <p:cNvSpPr/>
          <p:nvPr/>
        </p:nvSpPr>
        <p:spPr>
          <a:xfrm>
            <a:off x="4034805" y="1340029"/>
            <a:ext cx="4115504" cy="5473992"/>
          </a:xfrm>
          <a:prstGeom prst="roundRect">
            <a:avLst>
              <a:gd name="adj" fmla="val 137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Figure 4 Relationships of earthworm biomass and earthworm length in different forest types in the study area. </a:t>
            </a:r>
          </a:p>
        </p:txBody>
      </p:sp>
      <p:pic>
        <p:nvPicPr>
          <p:cNvPr id="8" name="Picture 52">
            <a:extLst>
              <a:ext uri="{FF2B5EF4-FFF2-40B4-BE49-F238E27FC236}">
                <a16:creationId xmlns:a16="http://schemas.microsoft.com/office/drawing/2014/main" id="{CA736CB3-F199-4234-8BAE-E5F8A2EF717A}"/>
              </a:ext>
            </a:extLst>
          </p:cNvPr>
          <p:cNvPicPr>
            <a:picLocks noChangeAspect="1" noChangeArrowheads="1"/>
          </p:cNvPicPr>
          <p:nvPr/>
        </p:nvPicPr>
        <p:blipFill>
          <a:blip r:embed="rId2"/>
          <a:srcRect/>
          <a:stretch>
            <a:fillRect/>
          </a:stretch>
        </p:blipFill>
        <p:spPr bwMode="auto">
          <a:xfrm>
            <a:off x="228115" y="156756"/>
            <a:ext cx="1058818" cy="1013597"/>
          </a:xfrm>
          <a:prstGeom prst="rect">
            <a:avLst/>
          </a:prstGeom>
          <a:solidFill>
            <a:schemeClr val="accent5">
              <a:lumMod val="20000"/>
              <a:lumOff val="80000"/>
            </a:schemeClr>
          </a:solidFill>
          <a:ln>
            <a:noFill/>
          </a:ln>
        </p:spPr>
      </p:pic>
      <p:pic>
        <p:nvPicPr>
          <p:cNvPr id="9" name="Picture 18" descr="Ives Lake Field Station – Huron Mountain Wildlife Found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89792" y="156756"/>
            <a:ext cx="1554162"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ounded Rectangle 9"/>
          <p:cNvSpPr/>
          <p:nvPr/>
        </p:nvSpPr>
        <p:spPr>
          <a:xfrm>
            <a:off x="78375" y="3775849"/>
            <a:ext cx="3910149" cy="3038171"/>
          </a:xfrm>
          <a:prstGeom prst="roundRect">
            <a:avLst>
              <a:gd name="adj" fmla="val 346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endParaRPr lang="en-US" sz="1000" b="1" dirty="0">
              <a:solidFill>
                <a:schemeClr val="tx1"/>
              </a:solidFill>
              <a:latin typeface="Arial" panose="020B0604020202020204" pitchFamily="34" charset="0"/>
              <a:cs typeface="Arial" panose="020B0604020202020204" pitchFamily="34" charset="0"/>
            </a:endParaRPr>
          </a:p>
          <a:p>
            <a:pPr algn="just"/>
            <a:r>
              <a:rPr lang="en-US" sz="1000" b="1" dirty="0">
                <a:solidFill>
                  <a:schemeClr val="tx1"/>
                </a:solidFill>
                <a:latin typeface="Arial" panose="020B0604020202020204" pitchFamily="34" charset="0"/>
                <a:cs typeface="Arial" panose="020B0604020202020204" pitchFamily="34" charset="0"/>
              </a:rPr>
              <a:t>Methods</a:t>
            </a:r>
          </a:p>
          <a:p>
            <a:pPr algn="just"/>
            <a:r>
              <a:rPr lang="en-US" sz="1000" dirty="0">
                <a:solidFill>
                  <a:schemeClr val="tx1"/>
                </a:solidFill>
                <a:latin typeface="Arial" panose="020B0604020202020204" pitchFamily="34" charset="0"/>
                <a:cs typeface="Arial" panose="020B0604020202020204" pitchFamily="34" charset="0"/>
              </a:rPr>
              <a:t> The study was conducted within the Huron Mountains located northwest of Marquette county in the Upper Peninsula, Michigan, USA. Four inland lakes were chosen as study sites: Pine Lake, Second Pine lake, Rush Lake, and Mountain Lake. The fieldwork was carried out June of 2022 and October 2022. </a:t>
            </a:r>
          </a:p>
          <a:p>
            <a:pPr algn="just"/>
            <a:r>
              <a:rPr lang="en-US" sz="1000" dirty="0">
                <a:solidFill>
                  <a:schemeClr val="tx1"/>
                </a:solidFill>
                <a:latin typeface="Arial" panose="020B0604020202020204" pitchFamily="34" charset="0"/>
                <a:cs typeface="Arial" panose="020B0604020202020204" pitchFamily="34" charset="0"/>
              </a:rPr>
              <a:t>Three 0.5m × 0.5m quadrats were set up in each forest type to collect earthworms. Earthworms were captured from the quadrates by using a mustard solution extraction method. Each earthworm captured was identified to species, measured in length, and its dry weight was determined by putting the earthworm in an oven  for drying at 65 </a:t>
            </a:r>
            <a:r>
              <a:rPr lang="en-US" sz="1000" baseline="30000" dirty="0">
                <a:solidFill>
                  <a:schemeClr val="tx1"/>
                </a:solidFill>
                <a:latin typeface="Arial" panose="020B0604020202020204" pitchFamily="34" charset="0"/>
                <a:cs typeface="Arial" panose="020B0604020202020204" pitchFamily="34" charset="0"/>
              </a:rPr>
              <a:t>0</a:t>
            </a:r>
            <a:r>
              <a:rPr lang="en-US" sz="1000" dirty="0">
                <a:solidFill>
                  <a:schemeClr val="tx1"/>
                </a:solidFill>
                <a:latin typeface="Arial" panose="020B0604020202020204" pitchFamily="34" charset="0"/>
                <a:cs typeface="Arial" panose="020B0604020202020204" pitchFamily="34" charset="0"/>
              </a:rPr>
              <a:t>C for 48 hrs.</a:t>
            </a:r>
          </a:p>
          <a:p>
            <a:pPr algn="just"/>
            <a:endParaRPr lang="en-US" sz="1000" dirty="0">
              <a:solidFill>
                <a:schemeClr val="tx1"/>
              </a:solidFill>
              <a:latin typeface="Arial" panose="020B0604020202020204" pitchFamily="34" charset="0"/>
              <a:cs typeface="Arial" panose="020B0604020202020204" pitchFamily="34" charset="0"/>
            </a:endParaRPr>
          </a:p>
          <a:p>
            <a:pPr algn="just"/>
            <a:endParaRPr lang="en-US" sz="1000" dirty="0">
              <a:solidFill>
                <a:schemeClr val="tx1"/>
              </a:solidFill>
              <a:latin typeface="Arial" panose="020B0604020202020204" pitchFamily="34" charset="0"/>
              <a:cs typeface="Arial" panose="020B0604020202020204" pitchFamily="34" charset="0"/>
            </a:endParaRPr>
          </a:p>
          <a:p>
            <a:pPr algn="just"/>
            <a:endParaRPr lang="en-US" sz="1000" dirty="0">
              <a:solidFill>
                <a:schemeClr val="tx1"/>
              </a:solidFill>
              <a:latin typeface="Arial" panose="020B0604020202020204" pitchFamily="34" charset="0"/>
              <a:cs typeface="Arial" panose="020B0604020202020204" pitchFamily="34" charset="0"/>
            </a:endParaRPr>
          </a:p>
          <a:p>
            <a:pPr algn="just"/>
            <a:endParaRPr lang="en-US" sz="1000" dirty="0">
              <a:solidFill>
                <a:schemeClr val="tx1"/>
              </a:solidFill>
              <a:latin typeface="Arial" panose="020B0604020202020204" pitchFamily="34" charset="0"/>
              <a:cs typeface="Arial" panose="020B0604020202020204" pitchFamily="34" charset="0"/>
            </a:endParaRPr>
          </a:p>
          <a:p>
            <a:pPr algn="just"/>
            <a:endParaRPr lang="en-US" sz="1000" dirty="0">
              <a:solidFill>
                <a:schemeClr val="tx1"/>
              </a:solidFill>
              <a:latin typeface="Arial" panose="020B0604020202020204" pitchFamily="34" charset="0"/>
              <a:cs typeface="Arial" panose="020B0604020202020204" pitchFamily="34" charset="0"/>
            </a:endParaRPr>
          </a:p>
          <a:p>
            <a:pPr algn="just"/>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800" dirty="0">
              <a:solidFill>
                <a:schemeClr val="tx1"/>
              </a:solidFill>
              <a:latin typeface="Arial" panose="020B0604020202020204" pitchFamily="34" charset="0"/>
              <a:cs typeface="Arial" panose="020B0604020202020204" pitchFamily="34" charset="0"/>
            </a:endParaRPr>
          </a:p>
          <a:p>
            <a:r>
              <a:rPr lang="en-US" sz="800" dirty="0">
                <a:solidFill>
                  <a:schemeClr val="tx1"/>
                </a:solidFill>
                <a:latin typeface="Arial" panose="020B0604020202020204" pitchFamily="34" charset="0"/>
                <a:cs typeface="Arial" panose="020B0604020202020204" pitchFamily="34" charset="0"/>
              </a:rPr>
              <a:t> </a:t>
            </a:r>
          </a:p>
        </p:txBody>
      </p:sp>
      <p:sp>
        <p:nvSpPr>
          <p:cNvPr id="12" name="Rounded Rectangle 11"/>
          <p:cNvSpPr/>
          <p:nvPr/>
        </p:nvSpPr>
        <p:spPr>
          <a:xfrm>
            <a:off x="8205923" y="4590252"/>
            <a:ext cx="3910149" cy="944046"/>
          </a:xfrm>
          <a:prstGeom prst="roundRect">
            <a:avLst>
              <a:gd name="adj" fmla="val 47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n-US" sz="1000" b="1" dirty="0">
                <a:solidFill>
                  <a:schemeClr val="tx1"/>
                </a:solidFill>
                <a:latin typeface="Arial" panose="020B0604020202020204" pitchFamily="34" charset="0"/>
                <a:cs typeface="Arial" panose="020B0604020202020204" pitchFamily="34" charset="0"/>
              </a:rPr>
              <a:t>Acknowledgement</a:t>
            </a:r>
          </a:p>
          <a:p>
            <a:pPr algn="just"/>
            <a:r>
              <a:rPr lang="en-US" sz="950" dirty="0">
                <a:solidFill>
                  <a:schemeClr val="tx1"/>
                </a:solidFill>
                <a:latin typeface="Arial" panose="020B0604020202020204" pitchFamily="34" charset="0"/>
                <a:cs typeface="Arial" panose="020B0604020202020204" pitchFamily="34" charset="0"/>
              </a:rPr>
              <a:t>The study was financially supported by a 2022-2024 Huron Mountain Wildlife Foundation (HMWF) Grant. Timothy </a:t>
            </a:r>
            <a:r>
              <a:rPr lang="en-US" sz="950" dirty="0" err="1">
                <a:solidFill>
                  <a:schemeClr val="tx1"/>
                </a:solidFill>
                <a:latin typeface="Arial" panose="020B0604020202020204" pitchFamily="34" charset="0"/>
                <a:cs typeface="Arial" panose="020B0604020202020204" pitchFamily="34" charset="0"/>
              </a:rPr>
              <a:t>Gsell</a:t>
            </a:r>
            <a:r>
              <a:rPr lang="en-US" sz="950" dirty="0">
                <a:solidFill>
                  <a:schemeClr val="tx1"/>
                </a:solidFill>
                <a:latin typeface="Arial" panose="020B0604020202020204" pitchFamily="34" charset="0"/>
                <a:cs typeface="Arial" panose="020B0604020202020204" pitchFamily="34" charset="0"/>
              </a:rPr>
              <a:t>, John </a:t>
            </a:r>
            <a:r>
              <a:rPr lang="en-US" sz="950" dirty="0" err="1">
                <a:solidFill>
                  <a:schemeClr val="tx1"/>
                </a:solidFill>
                <a:latin typeface="Arial" panose="020B0604020202020204" pitchFamily="34" charset="0"/>
                <a:cs typeface="Arial" panose="020B0604020202020204" pitchFamily="34" charset="0"/>
              </a:rPr>
              <a:t>Yunger</a:t>
            </a:r>
            <a:r>
              <a:rPr lang="en-US" sz="950" dirty="0">
                <a:solidFill>
                  <a:schemeClr val="tx1"/>
                </a:solidFill>
                <a:latin typeface="Arial" panose="020B0604020202020204" pitchFamily="34" charset="0"/>
                <a:cs typeface="Arial" panose="020B0604020202020204" pitchFamily="34" charset="0"/>
              </a:rPr>
              <a:t>, Mary Carrington, and Madeleine </a:t>
            </a:r>
            <a:r>
              <a:rPr lang="en-US" sz="950" dirty="0" err="1">
                <a:solidFill>
                  <a:schemeClr val="tx1"/>
                </a:solidFill>
                <a:latin typeface="Arial" panose="020B0604020202020204" pitchFamily="34" charset="0"/>
                <a:cs typeface="Arial" panose="020B0604020202020204" pitchFamily="34" charset="0"/>
              </a:rPr>
              <a:t>Naliwko</a:t>
            </a:r>
            <a:r>
              <a:rPr lang="en-US" sz="950" dirty="0">
                <a:solidFill>
                  <a:schemeClr val="tx1"/>
                </a:solidFill>
                <a:latin typeface="Arial" panose="020B0604020202020204" pitchFamily="34" charset="0"/>
                <a:cs typeface="Arial" panose="020B0604020202020204" pitchFamily="34" charset="0"/>
              </a:rPr>
              <a:t>  from GSU biology program provided assistance  for field and Laboratory measurements.</a:t>
            </a:r>
          </a:p>
        </p:txBody>
      </p:sp>
      <p:graphicFrame>
        <p:nvGraphicFramePr>
          <p:cNvPr id="15" name="Table 14"/>
          <p:cNvGraphicFramePr>
            <a:graphicFrameLocks noGrp="1"/>
          </p:cNvGraphicFramePr>
          <p:nvPr>
            <p:extLst>
              <p:ext uri="{D42A27DB-BD31-4B8C-83A1-F6EECF244321}">
                <p14:modId xmlns:p14="http://schemas.microsoft.com/office/powerpoint/2010/main" val="3915113314"/>
              </p:ext>
            </p:extLst>
          </p:nvPr>
        </p:nvGraphicFramePr>
        <p:xfrm>
          <a:off x="4105351" y="1999827"/>
          <a:ext cx="3967957" cy="1169576"/>
        </p:xfrm>
        <a:graphic>
          <a:graphicData uri="http://schemas.openxmlformats.org/drawingml/2006/table">
            <a:tbl>
              <a:tblPr firstRow="1" firstCol="1" bandRow="1">
                <a:tableStyleId>{5C22544A-7EE6-4342-B048-85BDC9FD1C3A}</a:tableStyleId>
              </a:tblPr>
              <a:tblGrid>
                <a:gridCol w="1115334">
                  <a:extLst>
                    <a:ext uri="{9D8B030D-6E8A-4147-A177-3AD203B41FA5}">
                      <a16:colId xmlns:a16="http://schemas.microsoft.com/office/drawing/2014/main" val="661161795"/>
                    </a:ext>
                  </a:extLst>
                </a:gridCol>
                <a:gridCol w="971521">
                  <a:extLst>
                    <a:ext uri="{9D8B030D-6E8A-4147-A177-3AD203B41FA5}">
                      <a16:colId xmlns:a16="http://schemas.microsoft.com/office/drawing/2014/main" val="1388129545"/>
                    </a:ext>
                  </a:extLst>
                </a:gridCol>
                <a:gridCol w="968700">
                  <a:extLst>
                    <a:ext uri="{9D8B030D-6E8A-4147-A177-3AD203B41FA5}">
                      <a16:colId xmlns:a16="http://schemas.microsoft.com/office/drawing/2014/main" val="3645114676"/>
                    </a:ext>
                  </a:extLst>
                </a:gridCol>
                <a:gridCol w="912402">
                  <a:extLst>
                    <a:ext uri="{9D8B030D-6E8A-4147-A177-3AD203B41FA5}">
                      <a16:colId xmlns:a16="http://schemas.microsoft.com/office/drawing/2014/main" val="1203146089"/>
                    </a:ext>
                  </a:extLst>
                </a:gridCol>
              </a:tblGrid>
              <a:tr h="207158">
                <a:tc>
                  <a:txBody>
                    <a:bodyPr/>
                    <a:lstStyle/>
                    <a:p>
                      <a:pPr marL="0" marR="0" algn="ctr">
                        <a:lnSpc>
                          <a:spcPct val="115000"/>
                        </a:lnSpc>
                        <a:spcBef>
                          <a:spcPts val="0"/>
                        </a:spcBef>
                        <a:spcAft>
                          <a:spcPts val="0"/>
                        </a:spcAft>
                      </a:pPr>
                      <a:r>
                        <a:rPr lang="en-US" sz="1200" dirty="0">
                          <a:effectLst/>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800" i="1" dirty="0">
                          <a:effectLst/>
                          <a:latin typeface="Arial" panose="020B0604020202020204" pitchFamily="34" charset="0"/>
                          <a:ea typeface="SimSun" panose="02010600030101010101" pitchFamily="2" charset="-122"/>
                          <a:cs typeface="Arial" panose="020B0604020202020204" pitchFamily="34" charset="0"/>
                        </a:rPr>
                        <a:t>D. </a:t>
                      </a:r>
                      <a:r>
                        <a:rPr lang="en-US" sz="800" i="1" dirty="0" err="1">
                          <a:effectLst/>
                          <a:latin typeface="Arial" panose="020B0604020202020204" pitchFamily="34" charset="0"/>
                          <a:ea typeface="SimSun" panose="02010600030101010101" pitchFamily="2" charset="-122"/>
                          <a:cs typeface="Arial" panose="020B0604020202020204" pitchFamily="34" charset="0"/>
                        </a:rPr>
                        <a:t>octaedra</a:t>
                      </a:r>
                      <a:r>
                        <a:rPr lang="en-US" sz="800" i="1" dirty="0">
                          <a:effectLst/>
                          <a:latin typeface="Arial" panose="020B0604020202020204" pitchFamily="34" charset="0"/>
                          <a:ea typeface="SimSun" panose="02010600030101010101" pitchFamily="2" charset="-122"/>
                          <a:cs typeface="Arial" panose="020B0604020202020204" pitchFamily="34" charset="0"/>
                        </a:rPr>
                        <a:t> </a:t>
                      </a:r>
                    </a:p>
                  </a:txBody>
                  <a:tcPr marL="68580" marR="68580" marT="0" marB="0"/>
                </a:tc>
                <a:tc>
                  <a:txBody>
                    <a:bodyPr/>
                    <a:lstStyle/>
                    <a:p>
                      <a:pPr marL="0" marR="0" algn="ctr">
                        <a:lnSpc>
                          <a:spcPct val="115000"/>
                        </a:lnSpc>
                        <a:spcBef>
                          <a:spcPts val="0"/>
                        </a:spcBef>
                        <a:spcAft>
                          <a:spcPts val="0"/>
                        </a:spcAft>
                      </a:pPr>
                      <a:r>
                        <a:rPr lang="en-US" sz="800" i="1" dirty="0">
                          <a:effectLst/>
                          <a:latin typeface="Arial" panose="020B0604020202020204" pitchFamily="34" charset="0"/>
                          <a:ea typeface="SimSun" panose="02010600030101010101" pitchFamily="2" charset="-122"/>
                          <a:cs typeface="Arial" panose="020B0604020202020204" pitchFamily="34" charset="0"/>
                        </a:rPr>
                        <a:t>A. longa</a:t>
                      </a:r>
                    </a:p>
                  </a:txBody>
                  <a:tcPr marL="68580" marR="68580" marT="0" marB="0"/>
                </a:tc>
                <a:tc>
                  <a:txBody>
                    <a:bodyPr/>
                    <a:lstStyle/>
                    <a:p>
                      <a:pPr marL="0" marR="0" algn="ctr">
                        <a:lnSpc>
                          <a:spcPct val="115000"/>
                        </a:lnSpc>
                        <a:spcBef>
                          <a:spcPts val="0"/>
                        </a:spcBef>
                        <a:spcAft>
                          <a:spcPts val="0"/>
                        </a:spcAft>
                      </a:pPr>
                      <a:r>
                        <a:rPr lang="en-US" sz="800" i="1" dirty="0">
                          <a:effectLst/>
                          <a:latin typeface="Arial" panose="020B0604020202020204" pitchFamily="34" charset="0"/>
                          <a:ea typeface="SimSun" panose="02010600030101010101" pitchFamily="2" charset="-122"/>
                          <a:cs typeface="Arial" panose="020B0604020202020204" pitchFamily="34" charset="0"/>
                        </a:rPr>
                        <a:t>L. </a:t>
                      </a:r>
                      <a:r>
                        <a:rPr lang="en-US" sz="800" i="1" dirty="0" err="1">
                          <a:effectLst/>
                          <a:latin typeface="Arial" panose="020B0604020202020204" pitchFamily="34" charset="0"/>
                          <a:ea typeface="SimSun" panose="02010600030101010101" pitchFamily="2" charset="-122"/>
                          <a:cs typeface="Arial" panose="020B0604020202020204" pitchFamily="34" charset="0"/>
                        </a:rPr>
                        <a:t>terrestris</a:t>
                      </a:r>
                      <a:endParaRPr lang="en-US" sz="800" i="1"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185663707"/>
                  </a:ext>
                </a:extLst>
              </a:tr>
              <a:tr h="208144">
                <a:tc>
                  <a:txBody>
                    <a:bodyPr/>
                    <a:lstStyle/>
                    <a:p>
                      <a:pPr marL="0" marR="0">
                        <a:lnSpc>
                          <a:spcPct val="115000"/>
                        </a:lnSpc>
                        <a:spcBef>
                          <a:spcPts val="0"/>
                        </a:spcBef>
                        <a:spcAft>
                          <a:spcPts val="0"/>
                        </a:spcAft>
                      </a:pPr>
                      <a:r>
                        <a:rPr lang="en-US" sz="800" dirty="0">
                          <a:effectLst/>
                          <a:latin typeface="Arial" panose="020B0604020202020204" pitchFamily="34" charset="0"/>
                          <a:ea typeface="SimSun" panose="02010600030101010101" pitchFamily="2" charset="-122"/>
                          <a:cs typeface="Arial" panose="020B0604020202020204" pitchFamily="34" charset="0"/>
                        </a:rPr>
                        <a:t>Body length (mm)</a:t>
                      </a:r>
                    </a:p>
                  </a:txBody>
                  <a:tcPr marL="68580" marR="68580" marT="0" marB="0"/>
                </a:tc>
                <a:tc>
                  <a:txBody>
                    <a:bodyPr/>
                    <a:lstStyle/>
                    <a:p>
                      <a:pPr algn="l" rtl="0" fontAlgn="base"/>
                      <a:r>
                        <a:rPr lang="en-US" sz="800" b="0" i="0" dirty="0">
                          <a:effectLst/>
                          <a:latin typeface="Arial" panose="020B0604020202020204" pitchFamily="34" charset="0"/>
                          <a:cs typeface="Arial" panose="020B0604020202020204" pitchFamily="34" charset="0"/>
                        </a:rPr>
                        <a:t>25.47 ± 9.33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50.32 ± 24.50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60.36 ± 35.53 </a:t>
                      </a:r>
                    </a:p>
                  </a:txBody>
                  <a:tcPr/>
                </a:tc>
                <a:extLst>
                  <a:ext uri="{0D108BD9-81ED-4DB2-BD59-A6C34878D82A}">
                    <a16:rowId xmlns:a16="http://schemas.microsoft.com/office/drawing/2014/main" val="2001513467"/>
                  </a:ext>
                </a:extLst>
              </a:tr>
              <a:tr h="267944">
                <a:tc>
                  <a:txBody>
                    <a:bodyPr/>
                    <a:lstStyle/>
                    <a:p>
                      <a:pPr marL="0" marR="0">
                        <a:lnSpc>
                          <a:spcPct val="115000"/>
                        </a:lnSpc>
                        <a:spcBef>
                          <a:spcPts val="0"/>
                        </a:spcBef>
                        <a:spcAft>
                          <a:spcPts val="0"/>
                        </a:spcAft>
                      </a:pPr>
                      <a:r>
                        <a:rPr lang="en-US" sz="800" dirty="0">
                          <a:effectLst/>
                          <a:latin typeface="Arial" panose="020B0604020202020204" pitchFamily="34" charset="0"/>
                          <a:ea typeface="SimSun" panose="02010600030101010101" pitchFamily="2" charset="-122"/>
                          <a:cs typeface="Arial" panose="020B0604020202020204" pitchFamily="34" charset="0"/>
                        </a:rPr>
                        <a:t>Length range (mm) </a:t>
                      </a:r>
                    </a:p>
                  </a:txBody>
                  <a:tcPr marL="68580" marR="68580" marT="0" marB="0"/>
                </a:tc>
                <a:tc>
                  <a:txBody>
                    <a:bodyPr/>
                    <a:lstStyle/>
                    <a:p>
                      <a:pPr algn="l" rtl="0" fontAlgn="base"/>
                      <a:r>
                        <a:rPr lang="en-US" sz="800" b="0" i="0" dirty="0">
                          <a:effectLst/>
                          <a:latin typeface="Arial" panose="020B0604020202020204" pitchFamily="34" charset="0"/>
                          <a:cs typeface="Arial" panose="020B0604020202020204" pitchFamily="34" charset="0"/>
                        </a:rPr>
                        <a:t>8 – 44.5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20 - 90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24.5 – 119.5 </a:t>
                      </a:r>
                    </a:p>
                  </a:txBody>
                  <a:tcPr/>
                </a:tc>
                <a:extLst>
                  <a:ext uri="{0D108BD9-81ED-4DB2-BD59-A6C34878D82A}">
                    <a16:rowId xmlns:a16="http://schemas.microsoft.com/office/drawing/2014/main" val="1336421553"/>
                  </a:ext>
                </a:extLst>
              </a:tr>
              <a:tr h="208144">
                <a:tc>
                  <a:txBody>
                    <a:bodyPr/>
                    <a:lstStyle/>
                    <a:p>
                      <a:pPr marL="0" marR="0">
                        <a:lnSpc>
                          <a:spcPct val="115000"/>
                        </a:lnSpc>
                        <a:spcBef>
                          <a:spcPts val="0"/>
                        </a:spcBef>
                        <a:spcAft>
                          <a:spcPts val="0"/>
                        </a:spcAft>
                      </a:pPr>
                      <a:r>
                        <a:rPr lang="en-US" sz="800" dirty="0">
                          <a:effectLst/>
                          <a:latin typeface="Arial" panose="020B0604020202020204" pitchFamily="34" charset="0"/>
                          <a:ea typeface="SimSun" panose="02010600030101010101" pitchFamily="2" charset="-122"/>
                          <a:cs typeface="Arial" panose="020B0604020202020204" pitchFamily="34" charset="0"/>
                        </a:rPr>
                        <a:t>Dry weight (g) </a:t>
                      </a:r>
                    </a:p>
                  </a:txBody>
                  <a:tcPr marL="68580" marR="68580" marT="0" marB="0"/>
                </a:tc>
                <a:tc>
                  <a:txBody>
                    <a:bodyPr/>
                    <a:lstStyle/>
                    <a:p>
                      <a:pPr algn="l" rtl="0" fontAlgn="base"/>
                      <a:r>
                        <a:rPr lang="en-US" sz="800" b="0" i="0" dirty="0">
                          <a:effectLst/>
                          <a:latin typeface="Arial" panose="020B0604020202020204" pitchFamily="34" charset="0"/>
                          <a:cs typeface="Arial" panose="020B0604020202020204" pitchFamily="34" charset="0"/>
                        </a:rPr>
                        <a:t>0.012 ± 0.009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0.118 ± 0.108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0.254 ± 0.344 </a:t>
                      </a:r>
                    </a:p>
                  </a:txBody>
                  <a:tcPr/>
                </a:tc>
                <a:extLst>
                  <a:ext uri="{0D108BD9-81ED-4DB2-BD59-A6C34878D82A}">
                    <a16:rowId xmlns:a16="http://schemas.microsoft.com/office/drawing/2014/main" val="1698999718"/>
                  </a:ext>
                </a:extLst>
              </a:tr>
              <a:tr h="267754">
                <a:tc>
                  <a:txBody>
                    <a:bodyPr/>
                    <a:lstStyle/>
                    <a:p>
                      <a:pPr marL="0" marR="0">
                        <a:lnSpc>
                          <a:spcPct val="115000"/>
                        </a:lnSpc>
                        <a:spcBef>
                          <a:spcPts val="0"/>
                        </a:spcBef>
                        <a:spcAft>
                          <a:spcPts val="0"/>
                        </a:spcAft>
                      </a:pPr>
                      <a:r>
                        <a:rPr lang="en-US" sz="800" dirty="0">
                          <a:effectLst/>
                          <a:latin typeface="Arial" panose="020B0604020202020204" pitchFamily="34" charset="0"/>
                          <a:ea typeface="SimSun" panose="02010600030101010101" pitchFamily="2" charset="-122"/>
                          <a:cs typeface="Arial" panose="020B0604020202020204" pitchFamily="34" charset="0"/>
                        </a:rPr>
                        <a:t>Weight range (g) </a:t>
                      </a:r>
                    </a:p>
                  </a:txBody>
                  <a:tcPr marL="68580" marR="68580" marT="0" marB="0"/>
                </a:tc>
                <a:tc>
                  <a:txBody>
                    <a:bodyPr/>
                    <a:lstStyle/>
                    <a:p>
                      <a:pPr algn="l" rtl="0" fontAlgn="base"/>
                      <a:r>
                        <a:rPr lang="en-US" sz="800" b="0" i="0" dirty="0">
                          <a:effectLst/>
                          <a:latin typeface="Arial" panose="020B0604020202020204" pitchFamily="34" charset="0"/>
                          <a:cs typeface="Arial" panose="020B0604020202020204" pitchFamily="34" charset="0"/>
                        </a:rPr>
                        <a:t>0.001 – 0.042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0.004 – 0.291 </a:t>
                      </a:r>
                    </a:p>
                  </a:txBody>
                  <a:tcPr/>
                </a:tc>
                <a:tc>
                  <a:txBody>
                    <a:bodyPr/>
                    <a:lstStyle/>
                    <a:p>
                      <a:pPr algn="l" rtl="0" fontAlgn="base"/>
                      <a:r>
                        <a:rPr lang="en-US" sz="800" b="0" i="0" dirty="0">
                          <a:effectLst/>
                          <a:latin typeface="Arial" panose="020B0604020202020204" pitchFamily="34" charset="0"/>
                          <a:cs typeface="Arial" panose="020B0604020202020204" pitchFamily="34" charset="0"/>
                        </a:rPr>
                        <a:t>0.017 – 0.948 </a:t>
                      </a:r>
                    </a:p>
                  </a:txBody>
                  <a:tcPr/>
                </a:tc>
                <a:extLst>
                  <a:ext uri="{0D108BD9-81ED-4DB2-BD59-A6C34878D82A}">
                    <a16:rowId xmlns:a16="http://schemas.microsoft.com/office/drawing/2014/main" val="1752558923"/>
                  </a:ext>
                </a:extLst>
              </a:tr>
            </a:tbl>
          </a:graphicData>
        </a:graphic>
      </p:graphicFrame>
      <p:sp>
        <p:nvSpPr>
          <p:cNvPr id="41" name="Rounded Rectangle 40"/>
          <p:cNvSpPr/>
          <p:nvPr/>
        </p:nvSpPr>
        <p:spPr>
          <a:xfrm>
            <a:off x="8233680" y="5610704"/>
            <a:ext cx="3910149" cy="1173275"/>
          </a:xfrm>
          <a:prstGeom prst="roundRect">
            <a:avLst>
              <a:gd name="adj" fmla="val 82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n-US" sz="1000" b="1" dirty="0">
                <a:solidFill>
                  <a:schemeClr val="tx1"/>
                </a:solidFill>
                <a:latin typeface="Arial" panose="020B0604020202020204" pitchFamily="34" charset="0"/>
                <a:cs typeface="Arial" panose="020B0604020202020204" pitchFamily="34" charset="0"/>
              </a:rPr>
              <a:t>References</a:t>
            </a:r>
          </a:p>
          <a:p>
            <a:pPr marL="228600" indent="-228600" algn="just">
              <a:buAutoNum type="arabicPeriod"/>
            </a:pPr>
            <a:r>
              <a:rPr lang="en-US" sz="1000" b="0" i="0" u="none" strike="noStrike" dirty="0">
                <a:solidFill>
                  <a:srgbClr val="303030"/>
                </a:solidFill>
                <a:effectLst/>
                <a:latin typeface="Times New Roman" panose="02020603050405020304" pitchFamily="18" charset="0"/>
              </a:rPr>
              <a:t>Hale, C. (2013). </a:t>
            </a:r>
            <a:r>
              <a:rPr lang="en-US" sz="1000" b="0" i="1" u="none" strike="noStrike" dirty="0">
                <a:solidFill>
                  <a:srgbClr val="303030"/>
                </a:solidFill>
                <a:effectLst/>
                <a:latin typeface="Times New Roman" panose="02020603050405020304" pitchFamily="18" charset="0"/>
              </a:rPr>
              <a:t>Earthworms of the Great Lakes</a:t>
            </a:r>
            <a:r>
              <a:rPr lang="en-US" sz="1000" b="0" i="0" u="none" strike="noStrike" dirty="0">
                <a:solidFill>
                  <a:srgbClr val="303030"/>
                </a:solidFill>
                <a:effectLst/>
                <a:latin typeface="Times New Roman" panose="02020603050405020304" pitchFamily="18" charset="0"/>
              </a:rPr>
              <a:t>. </a:t>
            </a:r>
            <a:r>
              <a:rPr lang="en-US" sz="1000" b="0" i="0" u="none" strike="noStrike" dirty="0" err="1">
                <a:solidFill>
                  <a:srgbClr val="303030"/>
                </a:solidFill>
                <a:effectLst/>
                <a:latin typeface="Times New Roman" panose="02020603050405020304" pitchFamily="18" charset="0"/>
              </a:rPr>
              <a:t>Kollath+Stensaas</a:t>
            </a:r>
            <a:r>
              <a:rPr lang="en-US" sz="1000" b="0" i="0" u="none" strike="noStrike" dirty="0">
                <a:solidFill>
                  <a:srgbClr val="303030"/>
                </a:solidFill>
                <a:effectLst/>
                <a:latin typeface="Times New Roman" panose="02020603050405020304" pitchFamily="18" charset="0"/>
              </a:rPr>
              <a:t> Pub</a:t>
            </a:r>
            <a:r>
              <a:rPr lang="en-US" sz="900" b="0" i="0" u="none" strike="noStrike" dirty="0">
                <a:solidFill>
                  <a:srgbClr val="303030"/>
                </a:solidFill>
                <a:effectLst/>
                <a:latin typeface="Times New Roman" panose="02020603050405020304" pitchFamily="18" charset="0"/>
              </a:rPr>
              <a:t>.</a:t>
            </a:r>
          </a:p>
          <a:p>
            <a:pPr marL="228600" indent="-228600" algn="just">
              <a:buAutoNum type="arabicPeriod"/>
            </a:pPr>
            <a:r>
              <a:rPr lang="en-US" sz="900" b="0" i="0" u="none" strike="noStrike" dirty="0">
                <a:solidFill>
                  <a:srgbClr val="303030"/>
                </a:solidFill>
                <a:effectLst/>
                <a:latin typeface="Times New Roman" panose="02020603050405020304" pitchFamily="18" charset="0"/>
              </a:rPr>
              <a:t> </a:t>
            </a:r>
            <a:r>
              <a:rPr lang="en-US" sz="1000" b="0" i="0" u="none" strike="noStrike" dirty="0" err="1">
                <a:solidFill>
                  <a:srgbClr val="303030"/>
                </a:solidFill>
                <a:effectLst/>
                <a:latin typeface="Times New Roman" panose="02020603050405020304" pitchFamily="18" charset="0"/>
              </a:rPr>
              <a:t>Tennesen</a:t>
            </a:r>
            <a:r>
              <a:rPr lang="en-US" sz="1000" b="0" i="0" u="none" strike="noStrike" dirty="0">
                <a:solidFill>
                  <a:srgbClr val="303030"/>
                </a:solidFill>
                <a:effectLst/>
                <a:latin typeface="Times New Roman" panose="02020603050405020304" pitchFamily="18" charset="0"/>
              </a:rPr>
              <a:t>, M. (n.d.). Invasive Earthworms Denude Forests in U.S. Great Lake Region. Scientific American. Retrieved December 4, 2022, from https://www.scientificamerican.com/article/invasive-earthworms-denude-forests/. </a:t>
            </a:r>
            <a:endParaRPr lang="en-US" sz="1000" b="1" dirty="0">
              <a:solidFill>
                <a:schemeClr val="tx1"/>
              </a:solidFill>
              <a:latin typeface="Arial" panose="020B0604020202020204" pitchFamily="34" charset="0"/>
              <a:cs typeface="Arial" panose="020B0604020202020204" pitchFamily="34" charset="0"/>
            </a:endParaRPr>
          </a:p>
        </p:txBody>
      </p:sp>
      <p:sp>
        <p:nvSpPr>
          <p:cNvPr id="42" name="TextBox 41"/>
          <p:cNvSpPr txBox="1"/>
          <p:nvPr/>
        </p:nvSpPr>
        <p:spPr>
          <a:xfrm>
            <a:off x="4034805" y="1343419"/>
            <a:ext cx="1564806" cy="369332"/>
          </a:xfrm>
          <a:prstGeom prst="rect">
            <a:avLst/>
          </a:prstGeom>
          <a:noFill/>
        </p:spPr>
        <p:txBody>
          <a:bodyPr wrap="square" rtlCol="0">
            <a:spAutoFit/>
          </a:bodyPr>
          <a:lstStyle/>
          <a:p>
            <a:r>
              <a:rPr lang="en-US" sz="1000" b="1" dirty="0">
                <a:latin typeface="Arial" panose="020B0604020202020204" pitchFamily="34" charset="0"/>
                <a:cs typeface="Arial" panose="020B0604020202020204" pitchFamily="34" charset="0"/>
              </a:rPr>
              <a:t>Results &amp; Discussion</a:t>
            </a:r>
          </a:p>
          <a:p>
            <a:endParaRPr lang="en-US" sz="800" dirty="0"/>
          </a:p>
        </p:txBody>
      </p:sp>
      <p:sp>
        <p:nvSpPr>
          <p:cNvPr id="2" name="Rectangle 1"/>
          <p:cNvSpPr/>
          <p:nvPr/>
        </p:nvSpPr>
        <p:spPr>
          <a:xfrm>
            <a:off x="4105351" y="1638982"/>
            <a:ext cx="3879732" cy="338554"/>
          </a:xfrm>
          <a:prstGeom prst="rect">
            <a:avLst/>
          </a:prstGeom>
        </p:spPr>
        <p:txBody>
          <a:bodyPr wrap="square">
            <a:spAutoFit/>
          </a:bodyPr>
          <a:lstStyle/>
          <a:p>
            <a:r>
              <a:rPr lang="en-US" sz="800" b="1" dirty="0">
                <a:latin typeface="Arial" panose="020B0604020202020204" pitchFamily="34" charset="0"/>
                <a:ea typeface="Calibri" panose="020F0502020204030204" pitchFamily="34" charset="0"/>
                <a:cs typeface="Arial" panose="020B0604020202020204" pitchFamily="34" charset="0"/>
              </a:rPr>
              <a:t>Table 1: Characteristics of body dimensions of three common invasive exotic earthworms in the Huron Mountains forests </a:t>
            </a:r>
            <a:endParaRPr lang="en-US" sz="800" b="1" dirty="0">
              <a:latin typeface="Arial" panose="020B0604020202020204" pitchFamily="34" charset="0"/>
              <a:cs typeface="Arial" panose="020B0604020202020204" pitchFamily="34" charset="0"/>
            </a:endParaRPr>
          </a:p>
        </p:txBody>
      </p:sp>
      <p:pic>
        <p:nvPicPr>
          <p:cNvPr id="16" name="Picture 15" descr="A picture containing grass, outdoor, green, plant&#10;&#10;Description automatically generated">
            <a:extLst>
              <a:ext uri="{FF2B5EF4-FFF2-40B4-BE49-F238E27FC236}">
                <a16:creationId xmlns:a16="http://schemas.microsoft.com/office/drawing/2014/main" id="{42B9624F-DAC5-E738-FFA6-4EB20522644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441" t="79" r="15277" b="10156"/>
          <a:stretch/>
        </p:blipFill>
        <p:spPr>
          <a:xfrm rot="5400000">
            <a:off x="494135" y="5578420"/>
            <a:ext cx="1121037" cy="1252008"/>
          </a:xfrm>
          <a:prstGeom prst="rect">
            <a:avLst/>
          </a:prstGeom>
        </p:spPr>
      </p:pic>
      <p:pic>
        <p:nvPicPr>
          <p:cNvPr id="49" name="Picture 48" descr="A person digging in the woods&#10;&#10;Description automatically generated with medium confidence">
            <a:extLst>
              <a:ext uri="{FF2B5EF4-FFF2-40B4-BE49-F238E27FC236}">
                <a16:creationId xmlns:a16="http://schemas.microsoft.com/office/drawing/2014/main" id="{B4FEEB7B-9DA1-EF8C-B437-876699A4EAB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7653" t="20587" r="8452" b="11096"/>
          <a:stretch/>
        </p:blipFill>
        <p:spPr>
          <a:xfrm>
            <a:off x="2076312" y="5644604"/>
            <a:ext cx="1614726" cy="1119639"/>
          </a:xfrm>
          <a:prstGeom prst="rect">
            <a:avLst/>
          </a:prstGeom>
        </p:spPr>
      </p:pic>
      <p:pic>
        <p:nvPicPr>
          <p:cNvPr id="1026" name="Picture 2">
            <a:extLst>
              <a:ext uri="{FF2B5EF4-FFF2-40B4-BE49-F238E27FC236}">
                <a16:creationId xmlns:a16="http://schemas.microsoft.com/office/drawing/2014/main" id="{7CB2BD41-95FE-7C36-E4F1-B92D4E2D8D9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0430" y="3345643"/>
            <a:ext cx="2033918" cy="11593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8737BCB-5327-C3DA-435D-3031DD901B75}"/>
              </a:ext>
            </a:extLst>
          </p:cNvPr>
          <p:cNvSpPr txBox="1"/>
          <p:nvPr/>
        </p:nvSpPr>
        <p:spPr>
          <a:xfrm>
            <a:off x="4105351" y="4533238"/>
            <a:ext cx="2084888" cy="461665"/>
          </a:xfrm>
          <a:prstGeom prst="rect">
            <a:avLst/>
          </a:prstGeom>
          <a:noFill/>
        </p:spPr>
        <p:txBody>
          <a:bodyPr wrap="square" rtlCol="0">
            <a:spAutoFit/>
          </a:bodyPr>
          <a:lstStyle/>
          <a:p>
            <a:r>
              <a:rPr lang="en-US" sz="800" dirty="0"/>
              <a:t>Fig. 1. Body length-dry weight relationship of all invasive exotic earthworms in the Huron Mountain forests </a:t>
            </a:r>
          </a:p>
        </p:txBody>
      </p:sp>
      <p:pic>
        <p:nvPicPr>
          <p:cNvPr id="11" name="Picture 10">
            <a:extLst>
              <a:ext uri="{FF2B5EF4-FFF2-40B4-BE49-F238E27FC236}">
                <a16:creationId xmlns:a16="http://schemas.microsoft.com/office/drawing/2014/main" id="{59AF1964-31E9-1DF3-E4E6-CE8DDE46AED8}"/>
              </a:ext>
            </a:extLst>
          </p:cNvPr>
          <p:cNvPicPr>
            <a:picLocks noChangeAspect="1"/>
          </p:cNvPicPr>
          <p:nvPr/>
        </p:nvPicPr>
        <p:blipFill>
          <a:blip r:embed="rId7"/>
          <a:stretch>
            <a:fillRect/>
          </a:stretch>
        </p:blipFill>
        <p:spPr>
          <a:xfrm>
            <a:off x="6135814" y="3345643"/>
            <a:ext cx="1989666" cy="1159333"/>
          </a:xfrm>
          <a:prstGeom prst="rect">
            <a:avLst/>
          </a:prstGeom>
        </p:spPr>
      </p:pic>
      <p:sp>
        <p:nvSpPr>
          <p:cNvPr id="13" name="TextBox 12">
            <a:extLst>
              <a:ext uri="{FF2B5EF4-FFF2-40B4-BE49-F238E27FC236}">
                <a16:creationId xmlns:a16="http://schemas.microsoft.com/office/drawing/2014/main" id="{BD82D1CB-AF0A-1010-34AE-AB55ED6A386B}"/>
              </a:ext>
            </a:extLst>
          </p:cNvPr>
          <p:cNvSpPr txBox="1"/>
          <p:nvPr/>
        </p:nvSpPr>
        <p:spPr>
          <a:xfrm>
            <a:off x="6125739" y="4533991"/>
            <a:ext cx="1976355" cy="338554"/>
          </a:xfrm>
          <a:prstGeom prst="rect">
            <a:avLst/>
          </a:prstGeom>
          <a:noFill/>
        </p:spPr>
        <p:txBody>
          <a:bodyPr wrap="square" rtlCol="0">
            <a:spAutoFit/>
          </a:bodyPr>
          <a:lstStyle/>
          <a:p>
            <a:r>
              <a:rPr lang="en-US" sz="800" dirty="0"/>
              <a:t>Fig. 2. Body length-dry relationships of </a:t>
            </a:r>
            <a:r>
              <a:rPr lang="en-US" sz="800" i="1" dirty="0"/>
              <a:t>D. </a:t>
            </a:r>
            <a:r>
              <a:rPr lang="en-US" sz="800" i="1" dirty="0" err="1"/>
              <a:t>octaedra</a:t>
            </a:r>
            <a:r>
              <a:rPr lang="en-US" sz="800" dirty="0"/>
              <a:t> in the Huron Mountain forests </a:t>
            </a:r>
          </a:p>
        </p:txBody>
      </p:sp>
      <p:pic>
        <p:nvPicPr>
          <p:cNvPr id="14" name="Picture 13">
            <a:extLst>
              <a:ext uri="{FF2B5EF4-FFF2-40B4-BE49-F238E27FC236}">
                <a16:creationId xmlns:a16="http://schemas.microsoft.com/office/drawing/2014/main" id="{39F69B8C-4A06-E21E-6991-7E31D236FC06}"/>
              </a:ext>
            </a:extLst>
          </p:cNvPr>
          <p:cNvPicPr>
            <a:picLocks noChangeAspect="1"/>
          </p:cNvPicPr>
          <p:nvPr/>
        </p:nvPicPr>
        <p:blipFill>
          <a:blip r:embed="rId8"/>
          <a:stretch>
            <a:fillRect/>
          </a:stretch>
        </p:blipFill>
        <p:spPr>
          <a:xfrm>
            <a:off x="4089905" y="5068512"/>
            <a:ext cx="2007533" cy="1181088"/>
          </a:xfrm>
          <a:prstGeom prst="rect">
            <a:avLst/>
          </a:prstGeom>
        </p:spPr>
      </p:pic>
      <p:sp>
        <p:nvSpPr>
          <p:cNvPr id="17" name="TextBox 16">
            <a:extLst>
              <a:ext uri="{FF2B5EF4-FFF2-40B4-BE49-F238E27FC236}">
                <a16:creationId xmlns:a16="http://schemas.microsoft.com/office/drawing/2014/main" id="{FCDB4017-CD8C-0B7E-E74C-F71F4C8E284B}"/>
              </a:ext>
            </a:extLst>
          </p:cNvPr>
          <p:cNvSpPr txBox="1"/>
          <p:nvPr/>
        </p:nvSpPr>
        <p:spPr>
          <a:xfrm>
            <a:off x="4105351" y="6274961"/>
            <a:ext cx="2004077" cy="338554"/>
          </a:xfrm>
          <a:prstGeom prst="rect">
            <a:avLst/>
          </a:prstGeom>
          <a:noFill/>
        </p:spPr>
        <p:txBody>
          <a:bodyPr wrap="square" rtlCol="0">
            <a:spAutoFit/>
          </a:bodyPr>
          <a:lstStyle/>
          <a:p>
            <a:r>
              <a:rPr lang="en-US" sz="800" dirty="0"/>
              <a:t>Fig. 3. Body length-dry weight relationships of </a:t>
            </a:r>
            <a:r>
              <a:rPr lang="en-US" sz="800" i="1" dirty="0"/>
              <a:t>A. longa </a:t>
            </a:r>
            <a:r>
              <a:rPr lang="en-US" sz="800" dirty="0"/>
              <a:t>in the Huron Mountain forests </a:t>
            </a:r>
          </a:p>
        </p:txBody>
      </p:sp>
      <p:pic>
        <p:nvPicPr>
          <p:cNvPr id="18" name="Picture 17">
            <a:extLst>
              <a:ext uri="{FF2B5EF4-FFF2-40B4-BE49-F238E27FC236}">
                <a16:creationId xmlns:a16="http://schemas.microsoft.com/office/drawing/2014/main" id="{93FCDDD7-B4A1-90A0-15BB-DCBA49A3BF90}"/>
              </a:ext>
            </a:extLst>
          </p:cNvPr>
          <p:cNvPicPr>
            <a:picLocks noChangeAspect="1"/>
          </p:cNvPicPr>
          <p:nvPr/>
        </p:nvPicPr>
        <p:blipFill>
          <a:blip r:embed="rId9"/>
          <a:stretch>
            <a:fillRect/>
          </a:stretch>
        </p:blipFill>
        <p:spPr>
          <a:xfrm>
            <a:off x="6135814" y="5070514"/>
            <a:ext cx="1968651" cy="1179086"/>
          </a:xfrm>
          <a:prstGeom prst="rect">
            <a:avLst/>
          </a:prstGeom>
        </p:spPr>
      </p:pic>
      <p:sp>
        <p:nvSpPr>
          <p:cNvPr id="19" name="TextBox 18">
            <a:extLst>
              <a:ext uri="{FF2B5EF4-FFF2-40B4-BE49-F238E27FC236}">
                <a16:creationId xmlns:a16="http://schemas.microsoft.com/office/drawing/2014/main" id="{171E6088-2886-6999-AC97-2F908AA4E76F}"/>
              </a:ext>
            </a:extLst>
          </p:cNvPr>
          <p:cNvSpPr txBox="1"/>
          <p:nvPr/>
        </p:nvSpPr>
        <p:spPr>
          <a:xfrm>
            <a:off x="6119735" y="6274961"/>
            <a:ext cx="1953573" cy="461665"/>
          </a:xfrm>
          <a:prstGeom prst="rect">
            <a:avLst/>
          </a:prstGeom>
          <a:noFill/>
        </p:spPr>
        <p:txBody>
          <a:bodyPr wrap="square" rtlCol="0">
            <a:spAutoFit/>
          </a:bodyPr>
          <a:lstStyle/>
          <a:p>
            <a:r>
              <a:rPr lang="en-US" sz="800" dirty="0"/>
              <a:t>Fig. 4. Body length-dry weight relationships of </a:t>
            </a:r>
            <a:r>
              <a:rPr lang="en-US" sz="800" i="1" dirty="0"/>
              <a:t>L. </a:t>
            </a:r>
            <a:r>
              <a:rPr lang="en-US" sz="800" i="1" dirty="0" err="1"/>
              <a:t>terrestris</a:t>
            </a:r>
            <a:r>
              <a:rPr lang="en-US" sz="800" i="1" dirty="0"/>
              <a:t> </a:t>
            </a:r>
            <a:r>
              <a:rPr lang="en-US" sz="800" dirty="0"/>
              <a:t>in the Huron Mountain forests </a:t>
            </a:r>
          </a:p>
        </p:txBody>
      </p:sp>
      <p:sp>
        <p:nvSpPr>
          <p:cNvPr id="21" name="TextBox 20">
            <a:extLst>
              <a:ext uri="{FF2B5EF4-FFF2-40B4-BE49-F238E27FC236}">
                <a16:creationId xmlns:a16="http://schemas.microsoft.com/office/drawing/2014/main" id="{428C3147-0F35-8284-3C7F-B745875CD81A}"/>
              </a:ext>
            </a:extLst>
          </p:cNvPr>
          <p:cNvSpPr txBox="1"/>
          <p:nvPr/>
        </p:nvSpPr>
        <p:spPr>
          <a:xfrm>
            <a:off x="2470441" y="618504"/>
            <a:ext cx="7032051" cy="877163"/>
          </a:xfrm>
          <a:prstGeom prst="rect">
            <a:avLst/>
          </a:prstGeom>
          <a:noFill/>
        </p:spPr>
        <p:txBody>
          <a:bodyPr wrap="square" rtlCol="0">
            <a:spAutoFit/>
          </a:bodyPr>
          <a:lstStyle/>
          <a:p>
            <a:pPr algn="ctr"/>
            <a:r>
              <a:rPr lang="en-US" sz="1100" dirty="0">
                <a:solidFill>
                  <a:schemeClr val="tx1"/>
                </a:solidFill>
                <a:latin typeface="Arial" panose="020B0604020202020204" pitchFamily="34" charset="0"/>
                <a:cs typeface="Arial" panose="020B0604020202020204" pitchFamily="34" charset="0"/>
              </a:rPr>
              <a:t>Paula Arroyo, </a:t>
            </a:r>
            <a:r>
              <a:rPr lang="en-US" sz="1100" dirty="0" err="1">
                <a:solidFill>
                  <a:schemeClr val="tx1"/>
                </a:solidFill>
                <a:latin typeface="Arial" panose="020B0604020202020204" pitchFamily="34" charset="0"/>
                <a:cs typeface="Arial" panose="020B0604020202020204" pitchFamily="34" charset="0"/>
              </a:rPr>
              <a:t>Xiaoyong</a:t>
            </a:r>
            <a:r>
              <a:rPr lang="en-US" sz="1100" dirty="0">
                <a:solidFill>
                  <a:schemeClr val="tx1"/>
                </a:solidFill>
                <a:latin typeface="Arial" panose="020B0604020202020204" pitchFamily="34" charset="0"/>
                <a:cs typeface="Arial" panose="020B0604020202020204" pitchFamily="34" charset="0"/>
              </a:rPr>
              <a:t> Chen, Timothy </a:t>
            </a:r>
            <a:r>
              <a:rPr lang="en-US" sz="1100" dirty="0" err="1">
                <a:solidFill>
                  <a:schemeClr val="tx1"/>
                </a:solidFill>
                <a:latin typeface="Arial" panose="020B0604020202020204" pitchFamily="34" charset="0"/>
                <a:cs typeface="Arial" panose="020B0604020202020204" pitchFamily="34" charset="0"/>
              </a:rPr>
              <a:t>Gsell</a:t>
            </a:r>
            <a:r>
              <a:rPr lang="en-US" sz="1100" dirty="0">
                <a:solidFill>
                  <a:schemeClr val="tx1"/>
                </a:solidFill>
                <a:latin typeface="Arial" panose="020B0604020202020204" pitchFamily="34" charset="0"/>
                <a:cs typeface="Arial" panose="020B0604020202020204" pitchFamily="34" charset="0"/>
              </a:rPr>
              <a:t>, John </a:t>
            </a:r>
            <a:r>
              <a:rPr lang="en-US" sz="1100" dirty="0" err="1">
                <a:solidFill>
                  <a:schemeClr val="tx1"/>
                </a:solidFill>
                <a:latin typeface="Arial" panose="020B0604020202020204" pitchFamily="34" charset="0"/>
                <a:cs typeface="Arial" panose="020B0604020202020204" pitchFamily="34" charset="0"/>
              </a:rPr>
              <a:t>Yunger</a:t>
            </a:r>
            <a:r>
              <a:rPr lang="en-US" sz="1100" dirty="0">
                <a:solidFill>
                  <a:schemeClr val="tx1"/>
                </a:solidFill>
                <a:latin typeface="Arial" panose="020B0604020202020204" pitchFamily="34" charset="0"/>
                <a:cs typeface="Arial" panose="020B0604020202020204" pitchFamily="34" charset="0"/>
              </a:rPr>
              <a:t>, Mary Carrington </a:t>
            </a:r>
          </a:p>
          <a:p>
            <a:pPr algn="ctr"/>
            <a:r>
              <a:rPr lang="en-US" altLang="zh-CN" sz="1100" dirty="0">
                <a:solidFill>
                  <a:schemeClr val="tx1"/>
                </a:solidFill>
                <a:latin typeface="Arial" panose="020B0604020202020204" pitchFamily="34" charset="0"/>
                <a:cs typeface="Arial" panose="020B0604020202020204" pitchFamily="34" charset="0"/>
              </a:rPr>
              <a:t>Biology Program, College of Arts &amp; Sciences</a:t>
            </a:r>
          </a:p>
          <a:p>
            <a:pPr algn="ctr"/>
            <a:r>
              <a:rPr lang="en-US" altLang="zh-CN" sz="1100" dirty="0">
                <a:solidFill>
                  <a:schemeClr val="tx1"/>
                </a:solidFill>
                <a:latin typeface="Arial" panose="020B0604020202020204" pitchFamily="34" charset="0"/>
                <a:cs typeface="Arial" panose="020B0604020202020204" pitchFamily="34" charset="0"/>
              </a:rPr>
              <a:t>Governors State University, University Park, IL 60484</a:t>
            </a:r>
            <a:endParaRPr lang="en-US" sz="1100" dirty="0">
              <a:solidFill>
                <a:schemeClr val="tx1"/>
              </a:solidFill>
              <a:latin typeface="Arial" panose="020B0604020202020204" pitchFamily="34" charset="0"/>
              <a:cs typeface="Arial" panose="020B0604020202020204" pitchFamily="34" charset="0"/>
            </a:endParaRPr>
          </a:p>
          <a:p>
            <a:endParaRPr lang="en-US" dirty="0"/>
          </a:p>
        </p:txBody>
      </p:sp>
      <p:sp>
        <p:nvSpPr>
          <p:cNvPr id="22" name="TextBox 21">
            <a:extLst>
              <a:ext uri="{FF2B5EF4-FFF2-40B4-BE49-F238E27FC236}">
                <a16:creationId xmlns:a16="http://schemas.microsoft.com/office/drawing/2014/main" id="{590F2C47-3484-F719-1FBF-2E141BD91C66}"/>
              </a:ext>
            </a:extLst>
          </p:cNvPr>
          <p:cNvSpPr txBox="1"/>
          <p:nvPr/>
        </p:nvSpPr>
        <p:spPr>
          <a:xfrm>
            <a:off x="1286932" y="108744"/>
            <a:ext cx="9202859" cy="861774"/>
          </a:xfrm>
          <a:prstGeom prst="rect">
            <a:avLst/>
          </a:prstGeom>
          <a:noFill/>
        </p:spPr>
        <p:txBody>
          <a:bodyPr wrap="square" rtlCol="0">
            <a:spAutoFit/>
          </a:bodyPr>
          <a:lstStyle/>
          <a:p>
            <a:pPr algn="ctr"/>
            <a:r>
              <a:rPr lang="en-US" sz="1600" b="1" dirty="0">
                <a:solidFill>
                  <a:schemeClr val="tx1"/>
                </a:solidFill>
                <a:latin typeface="Arial" panose="020B0604020202020204" pitchFamily="34" charset="0"/>
                <a:cs typeface="Arial" panose="020B0604020202020204" pitchFamily="34" charset="0"/>
              </a:rPr>
              <a:t>Body dimension and length-weight relationships of invasive exotic earthworm species in Huron Mountains forests </a:t>
            </a:r>
          </a:p>
          <a:p>
            <a:endParaRPr lang="en-US" dirty="0"/>
          </a:p>
        </p:txBody>
      </p:sp>
    </p:spTree>
    <p:extLst>
      <p:ext uri="{BB962C8B-B14F-4D97-AF65-F5344CB8AC3E}">
        <p14:creationId xmlns:p14="http://schemas.microsoft.com/office/powerpoint/2010/main" val="2193163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D33FA738F902A429EAAB8F4092BBFD5" ma:contentTypeVersion="8" ma:contentTypeDescription="Create a new document." ma:contentTypeScope="" ma:versionID="e3f88e7435e2394cb5f63f6f45a63316">
  <xsd:schema xmlns:xsd="http://www.w3.org/2001/XMLSchema" xmlns:xs="http://www.w3.org/2001/XMLSchema" xmlns:p="http://schemas.microsoft.com/office/2006/metadata/properties" xmlns:ns3="da54f8ae-f31c-4959-b3eb-390f41fee87c" xmlns:ns4="729e59ef-e8ab-4459-bb71-f11ef622c063" targetNamespace="http://schemas.microsoft.com/office/2006/metadata/properties" ma:root="true" ma:fieldsID="f3eabb96cb775bbd2b5e970256e107f2" ns3:_="" ns4:_="">
    <xsd:import namespace="da54f8ae-f31c-4959-b3eb-390f41fee87c"/>
    <xsd:import namespace="729e59ef-e8ab-4459-bb71-f11ef622c06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54f8ae-f31c-4959-b3eb-390f41fee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9e59ef-e8ab-4459-bb71-f11ef622c06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da54f8ae-f31c-4959-b3eb-390f41fee87c" xsi:nil="true"/>
  </documentManagement>
</p:properties>
</file>

<file path=customXml/itemProps1.xml><?xml version="1.0" encoding="utf-8"?>
<ds:datastoreItem xmlns:ds="http://schemas.openxmlformats.org/officeDocument/2006/customXml" ds:itemID="{E3D71EC9-74D3-4245-B3E2-12B073723525}">
  <ds:schemaRefs>
    <ds:schemaRef ds:uri="http://schemas.microsoft.com/sharepoint/v3/contenttype/forms"/>
  </ds:schemaRefs>
</ds:datastoreItem>
</file>

<file path=customXml/itemProps2.xml><?xml version="1.0" encoding="utf-8"?>
<ds:datastoreItem xmlns:ds="http://schemas.openxmlformats.org/officeDocument/2006/customXml" ds:itemID="{0EF811CC-43BC-4740-86F3-B131F08D00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54f8ae-f31c-4959-b3eb-390f41fee87c"/>
    <ds:schemaRef ds:uri="729e59ef-e8ab-4459-bb71-f11ef622c0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E3E85D-28A7-49E3-B2A4-B6D50AADBEC6}">
  <ds:schemaRefs>
    <ds:schemaRef ds:uri="http://purl.org/dc/dcmitype/"/>
    <ds:schemaRef ds:uri="http://schemas.microsoft.com/office/2006/metadata/properties"/>
    <ds:schemaRef ds:uri="http://purl.org/dc/terms/"/>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729e59ef-e8ab-4459-bb71-f11ef622c063"/>
    <ds:schemaRef ds:uri="da54f8ae-f31c-4959-b3eb-390f41fee87c"/>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1307</TotalTime>
  <Words>763</Words>
  <Application>Microsoft Office PowerPoint</Application>
  <PresentationFormat>Widescreen</PresentationFormat>
  <Paragraphs>92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instructor</dc:creator>
  <cp:lastModifiedBy>Arroyo, Paula (Student)</cp:lastModifiedBy>
  <cp:revision>33</cp:revision>
  <dcterms:created xsi:type="dcterms:W3CDTF">2022-03-26T21:12:10Z</dcterms:created>
  <dcterms:modified xsi:type="dcterms:W3CDTF">2023-02-18T19:59:57Z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0x0101004D33FA738F902A429EAAB8F4092BBFD5</vt:lpwstr>
  </property>
</Properties>
</file>