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0" d="100"/>
          <a:sy n="80" d="100"/>
        </p:scale>
        <p:origin x="4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3821-597E-4B4F-8572-5DA1CB183565}"/>
              </a:ext>
            </a:extLst>
          </p:cNvPr>
          <p:cNvSpPr>
            <a:spLocks noGrp="1"/>
          </p:cNvSpPr>
          <p:nvPr>
            <p:ph type="ctrTitle"/>
          </p:nvPr>
        </p:nvSpPr>
        <p:spPr>
          <a:xfrm>
            <a:off x="548640" y="950976"/>
            <a:ext cx="6509385" cy="3556730"/>
          </a:xfrm>
        </p:spPr>
        <p:txBody>
          <a:bodyPr anchor="t">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4C38D70-8FF5-47D7-A0DD-087A227BC94F}"/>
              </a:ext>
            </a:extLst>
          </p:cNvPr>
          <p:cNvSpPr>
            <a:spLocks noGrp="1"/>
          </p:cNvSpPr>
          <p:nvPr>
            <p:ph type="subTitle" idx="1"/>
          </p:nvPr>
        </p:nvSpPr>
        <p:spPr>
          <a:xfrm>
            <a:off x="576072" y="4572000"/>
            <a:ext cx="6481953" cy="1485900"/>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DB5B485-516D-48B7-AF1D-69AEEA351A94}"/>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1D614DDB-2831-4FF8-9DA7-0449659D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78F6-65BA-4964-80E2-DB6EA3355FBB}"/>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3793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7F1B-6F93-4E6E-8C8C-D01A9DEB6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D2968-FE85-492F-A77B-1771F4EAA8C6}"/>
              </a:ext>
            </a:extLst>
          </p:cNvPr>
          <p:cNvSpPr>
            <a:spLocks noGrp="1"/>
          </p:cNvSpPr>
          <p:nvPr>
            <p:ph type="body" orient="vert" idx="1"/>
          </p:nvPr>
        </p:nvSpPr>
        <p:spPr>
          <a:xfrm>
            <a:off x="548641" y="2028826"/>
            <a:ext cx="11094348" cy="402907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4592DA2-B1FB-45C6-B10C-141AC2BFB381}"/>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18CA6D78-CE47-4CA7-B3B6-AFAE5175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C5C0-8780-4819-A8FC-32A0141D271C}"/>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600597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8F9A8-05F2-4F79-B689-1FA2F31965D8}"/>
              </a:ext>
            </a:extLst>
          </p:cNvPr>
          <p:cNvSpPr>
            <a:spLocks noGrp="1"/>
          </p:cNvSpPr>
          <p:nvPr>
            <p:ph type="title" orient="vert"/>
          </p:nvPr>
        </p:nvSpPr>
        <p:spPr>
          <a:xfrm>
            <a:off x="9472612" y="952499"/>
            <a:ext cx="2207417" cy="51054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5D615BC-61CD-4D59-8E85-B59072E2B22D}"/>
              </a:ext>
            </a:extLst>
          </p:cNvPr>
          <p:cNvSpPr>
            <a:spLocks noGrp="1"/>
          </p:cNvSpPr>
          <p:nvPr>
            <p:ph type="body" orient="vert" idx="1"/>
          </p:nvPr>
        </p:nvSpPr>
        <p:spPr>
          <a:xfrm>
            <a:off x="557924" y="952499"/>
            <a:ext cx="8914688" cy="51054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3F81C46-8CC0-4B79-AF2E-84C86C6A803A}"/>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A1A76817-4D29-4888-B68C-A35F5A069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0B21A-30A9-4173-9E3F-D985B86A35C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32612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45AC-24E0-45A1-90C3-7BF96C3FC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018E1-7CA3-4B5E-9683-554FDFC63E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5D32D-7150-4DF2-B992-A2B4F5605D94}"/>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F3D03F0C-FCA3-464C-B6ED-864DB51E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41006-DAE1-4326-B1AE-FD527A653BD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53087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B84-BE32-464A-A765-975C21B5CF4B}"/>
              </a:ext>
            </a:extLst>
          </p:cNvPr>
          <p:cNvSpPr>
            <a:spLocks noGrp="1"/>
          </p:cNvSpPr>
          <p:nvPr>
            <p:ph type="title"/>
          </p:nvPr>
        </p:nvSpPr>
        <p:spPr>
          <a:xfrm>
            <a:off x="557923" y="952500"/>
            <a:ext cx="6678695" cy="3962398"/>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640145C2-97CF-4887-904A-8ADC80525A2E}"/>
              </a:ext>
            </a:extLst>
          </p:cNvPr>
          <p:cNvSpPr>
            <a:spLocks noGrp="1"/>
          </p:cNvSpPr>
          <p:nvPr>
            <p:ph type="body" idx="1"/>
          </p:nvPr>
        </p:nvSpPr>
        <p:spPr>
          <a:xfrm>
            <a:off x="8043860" y="952501"/>
            <a:ext cx="3500440" cy="396239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E524559-DA32-4398-A8EE-EED2469D63BB}"/>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73967BE1-F1AC-4732-B52E-1C7D63DEF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13C03-DDF0-48C6-B1BF-D28875F8238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051591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411-42B3-4A17-BE7E-861BE7E7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E0603-F4C0-40AC-A53E-40449D53D741}"/>
              </a:ext>
            </a:extLst>
          </p:cNvPr>
          <p:cNvSpPr>
            <a:spLocks noGrp="1"/>
          </p:cNvSpPr>
          <p:nvPr>
            <p:ph sz="half" idx="1"/>
          </p:nvPr>
        </p:nvSpPr>
        <p:spPr>
          <a:xfrm>
            <a:off x="548640"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6BC5634-2887-4182-A9BE-B382357D4F9C}"/>
              </a:ext>
            </a:extLst>
          </p:cNvPr>
          <p:cNvSpPr>
            <a:spLocks noGrp="1"/>
          </p:cNvSpPr>
          <p:nvPr>
            <p:ph sz="half" idx="2"/>
          </p:nvPr>
        </p:nvSpPr>
        <p:spPr>
          <a:xfrm>
            <a:off x="6257928"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56B6E74-28E1-4684-B515-4265ED7B1EA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18D375EA-A8F8-485D-A82F-CD85D4C9E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9E4B0-F5E3-407F-A548-B616E774987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44820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61A-7627-4D64-AF08-10D702AFE286}"/>
              </a:ext>
            </a:extLst>
          </p:cNvPr>
          <p:cNvSpPr>
            <a:spLocks noGrp="1"/>
          </p:cNvSpPr>
          <p:nvPr>
            <p:ph type="title"/>
          </p:nvPr>
        </p:nvSpPr>
        <p:spPr>
          <a:xfrm>
            <a:off x="552659" y="950976"/>
            <a:ext cx="10802729" cy="88179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53B6884-07D8-4CC4-BE99-516F1433BED8}"/>
              </a:ext>
            </a:extLst>
          </p:cNvPr>
          <p:cNvSpPr>
            <a:spLocks noGrp="1"/>
          </p:cNvSpPr>
          <p:nvPr>
            <p:ph type="body" idx="1"/>
          </p:nvPr>
        </p:nvSpPr>
        <p:spPr>
          <a:xfrm>
            <a:off x="542918" y="1832772"/>
            <a:ext cx="5281507"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182C638-B5A8-4F8C-85AE-33BEAF54C07A}"/>
              </a:ext>
            </a:extLst>
          </p:cNvPr>
          <p:cNvSpPr>
            <a:spLocks noGrp="1"/>
          </p:cNvSpPr>
          <p:nvPr>
            <p:ph sz="half" idx="2"/>
          </p:nvPr>
        </p:nvSpPr>
        <p:spPr>
          <a:xfrm>
            <a:off x="548640" y="2600531"/>
            <a:ext cx="528150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40D1933-A703-4BDC-A697-728E899EEDE1}"/>
              </a:ext>
            </a:extLst>
          </p:cNvPr>
          <p:cNvSpPr>
            <a:spLocks noGrp="1"/>
          </p:cNvSpPr>
          <p:nvPr>
            <p:ph type="body" sz="quarter" idx="3"/>
          </p:nvPr>
        </p:nvSpPr>
        <p:spPr>
          <a:xfrm>
            <a:off x="6257927" y="1832772"/>
            <a:ext cx="5283202"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5925DBD-4D51-4A2D-B1E4-6D094CD1E803}"/>
              </a:ext>
            </a:extLst>
          </p:cNvPr>
          <p:cNvSpPr>
            <a:spLocks noGrp="1"/>
          </p:cNvSpPr>
          <p:nvPr>
            <p:ph sz="quarter" idx="4"/>
          </p:nvPr>
        </p:nvSpPr>
        <p:spPr>
          <a:xfrm>
            <a:off x="6257927" y="2600531"/>
            <a:ext cx="52832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2636E2-E26E-42F7-9E05-3F756C7D17A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8" name="Footer Placeholder 7">
            <a:extLst>
              <a:ext uri="{FF2B5EF4-FFF2-40B4-BE49-F238E27FC236}">
                <a16:creationId xmlns:a16="http://schemas.microsoft.com/office/drawing/2014/main" id="{86F7281B-0E5C-421E-AFFE-775F57C5DD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483462-E410-4DC7-AE53-27AABECFE6E8}"/>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406674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FA68-31B5-48C5-929A-842FDF0FD8E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95A2600-419E-46E9-946F-FBDEDBA1D448}"/>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4" name="Footer Placeholder 3">
            <a:extLst>
              <a:ext uri="{FF2B5EF4-FFF2-40B4-BE49-F238E27FC236}">
                <a16:creationId xmlns:a16="http://schemas.microsoft.com/office/drawing/2014/main" id="{1385F9A9-98FF-4653-A570-9F351A1AB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44457-95F1-4B15-A647-B14F91F7A6D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73503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9EABA-1008-4E49-9184-3A946ECD7199}"/>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3" name="Footer Placeholder 2">
            <a:extLst>
              <a:ext uri="{FF2B5EF4-FFF2-40B4-BE49-F238E27FC236}">
                <a16:creationId xmlns:a16="http://schemas.microsoft.com/office/drawing/2014/main" id="{D05C3BD0-269D-4127-B5F7-84B0D8A74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23447-C740-4495-93EC-7252B1B929E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926141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1155-71E7-4F0A-BB62-933743CF6EDD}"/>
              </a:ext>
            </a:extLst>
          </p:cNvPr>
          <p:cNvSpPr>
            <a:spLocks noGrp="1"/>
          </p:cNvSpPr>
          <p:nvPr>
            <p:ph type="title"/>
          </p:nvPr>
        </p:nvSpPr>
        <p:spPr>
          <a:xfrm>
            <a:off x="548640" y="952500"/>
            <a:ext cx="4124084" cy="2362200"/>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0CB6D44-5A1E-4176-8766-4B81E045D50A}"/>
              </a:ext>
            </a:extLst>
          </p:cNvPr>
          <p:cNvSpPr>
            <a:spLocks noGrp="1"/>
          </p:cNvSpPr>
          <p:nvPr>
            <p:ph idx="1"/>
          </p:nvPr>
        </p:nvSpPr>
        <p:spPr>
          <a:xfrm>
            <a:off x="5600700" y="952500"/>
            <a:ext cx="5934074" cy="4908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C810EC6-11DD-4B5D-A2D2-4DCF73E58389}"/>
              </a:ext>
            </a:extLst>
          </p:cNvPr>
          <p:cNvSpPr>
            <a:spLocks noGrp="1"/>
          </p:cNvSpPr>
          <p:nvPr>
            <p:ph type="body" sz="half" idx="2"/>
          </p:nvPr>
        </p:nvSpPr>
        <p:spPr>
          <a:xfrm>
            <a:off x="548641" y="3429000"/>
            <a:ext cx="4124084" cy="24399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D5DFCDF-666E-4DB4-A1C0-79D40A007066}"/>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083A69AC-15E6-4B19-A59D-DBDBE923D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9F0EE-74DE-4FEC-81E9-E40D53397857}"/>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49182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CA4F-6508-4AD6-8367-A0288D888DD6}"/>
              </a:ext>
            </a:extLst>
          </p:cNvPr>
          <p:cNvSpPr>
            <a:spLocks noGrp="1"/>
          </p:cNvSpPr>
          <p:nvPr>
            <p:ph type="title"/>
          </p:nvPr>
        </p:nvSpPr>
        <p:spPr>
          <a:xfrm>
            <a:off x="548641" y="952500"/>
            <a:ext cx="4124084" cy="239791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906BFCD-2F93-4D99-89EA-F0359FB782B7}"/>
              </a:ext>
            </a:extLst>
          </p:cNvPr>
          <p:cNvSpPr>
            <a:spLocks noGrp="1"/>
          </p:cNvSpPr>
          <p:nvPr>
            <p:ph type="pic" idx="1"/>
          </p:nvPr>
        </p:nvSpPr>
        <p:spPr>
          <a:xfrm>
            <a:off x="5522119" y="987425"/>
            <a:ext cx="602218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F4C1F7-1272-41C8-8C29-676316D02D5D}"/>
              </a:ext>
            </a:extLst>
          </p:cNvPr>
          <p:cNvSpPr>
            <a:spLocks noGrp="1"/>
          </p:cNvSpPr>
          <p:nvPr>
            <p:ph type="body" sz="half" idx="2"/>
          </p:nvPr>
        </p:nvSpPr>
        <p:spPr>
          <a:xfrm>
            <a:off x="548641" y="3429000"/>
            <a:ext cx="4124084"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5CDD491-0FE6-4B42-AAA6-B698E46F1A8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D258F83F-4E9F-4607-A69B-DFC932560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24484-C6E4-4D8A-BDAB-09B1FBB43631}"/>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29125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0E843-90BA-4A7D-8F9F-FFE49387A618}"/>
              </a:ext>
            </a:extLst>
          </p:cNvPr>
          <p:cNvSpPr>
            <a:spLocks noGrp="1"/>
          </p:cNvSpPr>
          <p:nvPr>
            <p:ph type="title"/>
          </p:nvPr>
        </p:nvSpPr>
        <p:spPr>
          <a:xfrm>
            <a:off x="548639" y="950976"/>
            <a:ext cx="10995659" cy="10778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3F7CA62-9B55-49B4-94B6-EAAF7D5AE0DC}"/>
              </a:ext>
            </a:extLst>
          </p:cNvPr>
          <p:cNvSpPr>
            <a:spLocks noGrp="1"/>
          </p:cNvSpPr>
          <p:nvPr>
            <p:ph type="body" idx="1"/>
          </p:nvPr>
        </p:nvSpPr>
        <p:spPr>
          <a:xfrm>
            <a:off x="548641" y="2028826"/>
            <a:ext cx="10995660" cy="40290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3CEA03-AAFA-4A69-A3DA-1DD0EF273F11}"/>
              </a:ext>
            </a:extLst>
          </p:cNvPr>
          <p:cNvSpPr>
            <a:spLocks noGrp="1"/>
          </p:cNvSpPr>
          <p:nvPr>
            <p:ph type="dt" sz="half" idx="2"/>
          </p:nvPr>
        </p:nvSpPr>
        <p:spPr>
          <a:xfrm>
            <a:off x="588729" y="6449535"/>
            <a:ext cx="2983095" cy="308453"/>
          </a:xfrm>
          <a:prstGeom prst="rect">
            <a:avLst/>
          </a:prstGeom>
        </p:spPr>
        <p:txBody>
          <a:bodyPr vert="horz" lIns="91440" tIns="45720" rIns="91440" bIns="45720" rtlCol="0" anchor="t"/>
          <a:lstStyle>
            <a:lvl1pPr algn="l">
              <a:defRPr sz="900">
                <a:solidFill>
                  <a:schemeClr val="tx1"/>
                </a:solidFill>
              </a:defRPr>
            </a:lvl1pPr>
          </a:lstStyle>
          <a:p>
            <a:fld id="{4CDE23C7-78A4-413A-A84B-93D4CC0A9EB1}" type="datetimeFigureOut">
              <a:rPr lang="en-US" smtClean="0"/>
              <a:pPr/>
              <a:t>3/19/2023</a:t>
            </a:fld>
            <a:endParaRPr lang="en-US" dirty="0"/>
          </a:p>
        </p:txBody>
      </p:sp>
      <p:sp>
        <p:nvSpPr>
          <p:cNvPr id="5" name="Footer Placeholder 4">
            <a:extLst>
              <a:ext uri="{FF2B5EF4-FFF2-40B4-BE49-F238E27FC236}">
                <a16:creationId xmlns:a16="http://schemas.microsoft.com/office/drawing/2014/main" id="{F3E97F43-1ECB-4FC2-863E-26CEE24A008A}"/>
              </a:ext>
            </a:extLst>
          </p:cNvPr>
          <p:cNvSpPr>
            <a:spLocks noGrp="1"/>
          </p:cNvSpPr>
          <p:nvPr>
            <p:ph type="ftr" sz="quarter" idx="3"/>
          </p:nvPr>
        </p:nvSpPr>
        <p:spPr>
          <a:xfrm>
            <a:off x="557924" y="173776"/>
            <a:ext cx="411480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53C7F9D8-4B2E-4871-B2AE-EFC06BE23179}"/>
              </a:ext>
            </a:extLst>
          </p:cNvPr>
          <p:cNvSpPr>
            <a:spLocks noGrp="1"/>
          </p:cNvSpPr>
          <p:nvPr>
            <p:ph type="sldNum" sz="quarter" idx="4"/>
          </p:nvPr>
        </p:nvSpPr>
        <p:spPr>
          <a:xfrm>
            <a:off x="10710710" y="6449535"/>
            <a:ext cx="932279" cy="308453"/>
          </a:xfrm>
          <a:prstGeom prst="rect">
            <a:avLst/>
          </a:prstGeom>
        </p:spPr>
        <p:txBody>
          <a:bodyPr vert="horz" lIns="91440" tIns="45720" rIns="91440" bIns="45720" rtlCol="0" anchor="t"/>
          <a:lstStyle>
            <a:lvl1pPr algn="r">
              <a:defRPr sz="900">
                <a:solidFill>
                  <a:schemeClr val="tx1"/>
                </a:solidFill>
              </a:defRPr>
            </a:lvl1pPr>
          </a:lstStyle>
          <a:p>
            <a:fld id="{6CB39E08-E0E5-4B1A-8F7D-08FE7678A3B6}" type="slidenum">
              <a:rPr lang="en-US" smtClean="0"/>
              <a:pPr/>
              <a:t>‹#›</a:t>
            </a:fld>
            <a:endParaRPr lang="en-US"/>
          </a:p>
        </p:txBody>
      </p:sp>
      <p:cxnSp>
        <p:nvCxnSpPr>
          <p:cNvPr id="7" name="Straight Connector 6">
            <a:extLst>
              <a:ext uri="{FF2B5EF4-FFF2-40B4-BE49-F238E27FC236}">
                <a16:creationId xmlns:a16="http://schemas.microsoft.com/office/drawing/2014/main" id="{462919E4-C488-4107-9EF1-66152F848008}"/>
              </a:ext>
            </a:extLst>
          </p:cNvPr>
          <p:cNvCxnSpPr>
            <a:cxnSpLocks/>
          </p:cNvCxnSpPr>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F79732-4088-424C-A653-4534E4389443}"/>
              </a:ext>
            </a:extLst>
          </p:cNvPr>
          <p:cNvCxnSpPr>
            <a:cxnSpLocks/>
          </p:cNvCxnSpPr>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71878"/>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xStyles>
    <p:titleStyle>
      <a:lvl1pPr algn="l" defTabSz="914400" rtl="0" eaLnBrk="1" latinLnBrk="0" hangingPunct="1">
        <a:lnSpc>
          <a:spcPct val="85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2344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cdc.gov/diabetes/basics/getting-tested.html" TargetMode="External"/><Relationship Id="rId13" Type="http://schemas.openxmlformats.org/officeDocument/2006/relationships/hyperlink" Target="https://www.cdc.gov/visionhealth/resources/features/glaucoma-awareness.html" TargetMode="External"/><Relationship Id="rId18" Type="http://schemas.openxmlformats.org/officeDocument/2006/relationships/hyperlink" Target="https://medlineplus.gov/diabeticeyeproblems.html" TargetMode="External"/><Relationship Id="rId3" Type="http://schemas.openxmlformats.org/officeDocument/2006/relationships/hyperlink" Target="https://www.mayoclinic.org/diseases-conditions/glaucoma/symptoms-causes/syc-20372839https:/www.mayoclinic.org/diseases-conditions/glaucoma/symptoms-causes/syc-20372839" TargetMode="External"/><Relationship Id="rId7" Type="http://schemas.openxmlformats.org/officeDocument/2006/relationships/hyperlink" Target="https://www.mayoclinic.org/diseases-conditions/diabetes/symptoms-causes/syc-20371444#:~:text=The%20exact%20cause%20of%20most,of%20genetic%20or%20environmental%20factors" TargetMode="External"/><Relationship Id="rId12" Type="http://schemas.openxmlformats.org/officeDocument/2006/relationships/hyperlink" Target="https://www.healthline.com/health/glaucoma" TargetMode="External"/><Relationship Id="rId17" Type="http://schemas.openxmlformats.org/officeDocument/2006/relationships/hyperlink" Target="https://www.cdc.gov/diabetes/managing/diabetes-vision-loss.html" TargetMode="External"/><Relationship Id="rId2" Type="http://schemas.openxmlformats.org/officeDocument/2006/relationships/hyperlink" Target="https://www.hopkinsmedicine.org/health/conditions-and-diseases/diabetes-and-your-eyes-what-you-need-to-know" TargetMode="External"/><Relationship Id="rId16" Type="http://schemas.openxmlformats.org/officeDocument/2006/relationships/hyperlink" Target="https://www.aoa.org/healthy-eyes/eye-and-vision-conditions/diabetic-retinopathy?sso=y" TargetMode="External"/><Relationship Id="rId1" Type="http://schemas.openxmlformats.org/officeDocument/2006/relationships/slideLayout" Target="../slideLayouts/slideLayout2.xml"/><Relationship Id="rId6" Type="http://schemas.openxmlformats.org/officeDocument/2006/relationships/hyperlink" Target="https://www.aao.org/eye-health/anatomy/parts-of-eye" TargetMode="External"/><Relationship Id="rId11" Type="http://schemas.openxmlformats.org/officeDocument/2006/relationships/hyperlink" Target="https://www.aoa.org/healthy-eyes/eye-and-vision-conditions/glaucoma?sso=y" TargetMode="External"/><Relationship Id="rId5" Type="http://schemas.openxmlformats.org/officeDocument/2006/relationships/hyperlink" Target="https://www.nei.nih.gov/learn-about-eye-health/eye-conditions-and-diseases/glaucoma/glaucoma-and-eye-pressure" TargetMode="External"/><Relationship Id="rId15" Type="http://schemas.openxmlformats.org/officeDocument/2006/relationships/hyperlink" Target="https://www.pennmedicine.org/for-patients-and-visitors/patient-information/conditions-treated-a-to-z/glaucoma" TargetMode="External"/><Relationship Id="rId10" Type="http://schemas.openxmlformats.org/officeDocument/2006/relationships/hyperlink" Target="https://www.mayoclinic.org/" TargetMode="External"/><Relationship Id="rId4" Type="http://schemas.openxmlformats.org/officeDocument/2006/relationships/hyperlink" Target="https://eyetique.com/what-causes-high-eye-pressure-and-how-to-reduce-it" TargetMode="External"/><Relationship Id="rId9" Type="http://schemas.openxmlformats.org/officeDocument/2006/relationships/hyperlink" Target="https://www.google.com/search?q=eye+health&amp;sxsrf=AJOqlzUxge6QHX8Kn93N4nvs7udpoPC5eg:1677374756324&amp;source=lnms&amp;tbm=isch&amp;sa=X&amp;ved=2ahUKEwjqvIX0g7L9AhXkjIkEHfFaDF0Q_AUoAXoECAEQAw&amp;biw=1536&amp;bih=746&amp;dpr=1.25#imgrc=JvaAD61Yu1ex9M" TargetMode="External"/><Relationship Id="rId14" Type="http://schemas.openxmlformats.org/officeDocument/2006/relationships/hyperlink" Target="https://glaucom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0BFF9-9573-81B7-0038-BEA13A268402}"/>
              </a:ext>
            </a:extLst>
          </p:cNvPr>
          <p:cNvSpPr>
            <a:spLocks noGrp="1"/>
          </p:cNvSpPr>
          <p:nvPr>
            <p:ph type="ctrTitle"/>
          </p:nvPr>
        </p:nvSpPr>
        <p:spPr>
          <a:xfrm>
            <a:off x="548640" y="952500"/>
            <a:ext cx="3528060" cy="3893582"/>
          </a:xfrm>
        </p:spPr>
        <p:txBody>
          <a:bodyPr>
            <a:normAutofit/>
          </a:bodyPr>
          <a:lstStyle/>
          <a:p>
            <a:r>
              <a:rPr lang="en-US" sz="3600" dirty="0">
                <a:solidFill>
                  <a:schemeClr val="bg1"/>
                </a:solidFill>
              </a:rPr>
              <a:t>THE EFFECTS OF EYE PRESSURE AND DIABETES ON VISION</a:t>
            </a:r>
            <a:br>
              <a:rPr lang="en-US" sz="3600" dirty="0"/>
            </a:br>
            <a:endParaRPr lang="en-US" sz="3600" dirty="0"/>
          </a:p>
        </p:txBody>
      </p:sp>
      <p:sp>
        <p:nvSpPr>
          <p:cNvPr id="3" name="Subtitle 2">
            <a:extLst>
              <a:ext uri="{FF2B5EF4-FFF2-40B4-BE49-F238E27FC236}">
                <a16:creationId xmlns:a16="http://schemas.microsoft.com/office/drawing/2014/main" id="{8C78D8A4-AE24-2D9F-CE56-99FD476FDD1A}"/>
              </a:ext>
            </a:extLst>
          </p:cNvPr>
          <p:cNvSpPr>
            <a:spLocks noGrp="1"/>
          </p:cNvSpPr>
          <p:nvPr>
            <p:ph type="subTitle" idx="1"/>
          </p:nvPr>
        </p:nvSpPr>
        <p:spPr>
          <a:xfrm>
            <a:off x="567186" y="4846083"/>
            <a:ext cx="3509514" cy="1211818"/>
          </a:xfrm>
        </p:spPr>
        <p:txBody>
          <a:bodyPr>
            <a:normAutofit/>
          </a:bodyPr>
          <a:lstStyle/>
          <a:p>
            <a:r>
              <a:rPr lang="en-US" dirty="0">
                <a:solidFill>
                  <a:schemeClr val="bg1"/>
                </a:solidFill>
              </a:rPr>
              <a:t>Rinsa Mary Reji</a:t>
            </a:r>
            <a:br>
              <a:rPr lang="en-US" dirty="0">
                <a:solidFill>
                  <a:schemeClr val="bg1"/>
                </a:solidFill>
              </a:rPr>
            </a:br>
            <a:r>
              <a:rPr lang="en-US" dirty="0">
                <a:solidFill>
                  <a:schemeClr val="bg1"/>
                </a:solidFill>
              </a:rPr>
              <a:t>Governors State University</a:t>
            </a:r>
          </a:p>
        </p:txBody>
      </p:sp>
      <p:sp>
        <p:nvSpPr>
          <p:cNvPr id="46" name="Slide Number Placeholder 5">
            <a:extLst>
              <a:ext uri="{FF2B5EF4-FFF2-40B4-BE49-F238E27FC236}">
                <a16:creationId xmlns:a16="http://schemas.microsoft.com/office/drawing/2014/main" id="{80F305E9-AE7B-46C7-A36C-F5B9B8A08938}"/>
              </a:ext>
            </a:extLst>
          </p:cNvPr>
          <p:cNvSpPr>
            <a:spLocks noGrp="1"/>
          </p:cNvSpPr>
          <p:nvPr>
            <p:ph type="sldNum" sz="quarter" idx="12"/>
          </p:nvPr>
        </p:nvSpPr>
        <p:spPr>
          <a:xfrm>
            <a:off x="10710710" y="6449535"/>
            <a:ext cx="932279" cy="308453"/>
          </a:xfrm>
        </p:spPr>
        <p:txBody>
          <a:bodyPr/>
          <a:lstStyle/>
          <a:p>
            <a:pPr>
              <a:spcAft>
                <a:spcPts val="600"/>
              </a:spcAft>
            </a:pPr>
            <a:fld id="{3FAE4C1A-77DB-4702-BC27-716D25204027}" type="slidenum">
              <a:rPr lang="en-US" smtClean="0"/>
              <a:pPr>
                <a:spcAft>
                  <a:spcPts val="600"/>
                </a:spcAft>
              </a:pPr>
              <a:t>1</a:t>
            </a:fld>
            <a:endParaRPr lang="en-US"/>
          </a:p>
        </p:txBody>
      </p:sp>
      <p:pic>
        <p:nvPicPr>
          <p:cNvPr id="5" name="Picture 4" descr="GSU Triad and Seal | Governors State University">
            <a:extLst>
              <a:ext uri="{FF2B5EF4-FFF2-40B4-BE49-F238E27FC236}">
                <a16:creationId xmlns:a16="http://schemas.microsoft.com/office/drawing/2014/main" id="{A45B5FDB-0118-3EFF-D1F4-89C7DF2C1C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00007" cy="6438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GSU Triad and Seal | Governors State University">
            <a:extLst>
              <a:ext uri="{FF2B5EF4-FFF2-40B4-BE49-F238E27FC236}">
                <a16:creationId xmlns:a16="http://schemas.microsoft.com/office/drawing/2014/main" id="{08DC9CC2-61D8-19CE-CD65-5ACC7514E6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29810" y="-46653"/>
            <a:ext cx="562190" cy="690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0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06FAE-D97D-9922-C7B8-FCC6477E9634}"/>
              </a:ext>
            </a:extLst>
          </p:cNvPr>
          <p:cNvSpPr>
            <a:spLocks noGrp="1"/>
          </p:cNvSpPr>
          <p:nvPr>
            <p:ph type="title"/>
          </p:nvPr>
        </p:nvSpPr>
        <p:spPr>
          <a:xfrm>
            <a:off x="548640" y="950976"/>
            <a:ext cx="3536516" cy="2245737"/>
          </a:xfrm>
        </p:spPr>
        <p:txBody>
          <a:bodyPr>
            <a:normAutofit/>
          </a:bodyPr>
          <a:lstStyle/>
          <a:p>
            <a:r>
              <a:rPr lang="en-US" sz="2800" b="1"/>
              <a:t>Research Question/Research Methodology </a:t>
            </a:r>
            <a:br>
              <a:rPr lang="en-US" sz="2800" b="1"/>
            </a:br>
            <a:endParaRPr lang="en-US" sz="2800"/>
          </a:p>
        </p:txBody>
      </p:sp>
      <p:sp>
        <p:nvSpPr>
          <p:cNvPr id="3" name="Content Placeholder 2">
            <a:extLst>
              <a:ext uri="{FF2B5EF4-FFF2-40B4-BE49-F238E27FC236}">
                <a16:creationId xmlns:a16="http://schemas.microsoft.com/office/drawing/2014/main" id="{5ED8EA68-4EBC-46A1-922D-39914143989F}"/>
              </a:ext>
            </a:extLst>
          </p:cNvPr>
          <p:cNvSpPr>
            <a:spLocks noGrp="1"/>
          </p:cNvSpPr>
          <p:nvPr>
            <p:ph idx="1"/>
          </p:nvPr>
        </p:nvSpPr>
        <p:spPr>
          <a:xfrm>
            <a:off x="452500" y="2186174"/>
            <a:ext cx="3521564" cy="2636949"/>
          </a:xfrm>
        </p:spPr>
        <p:txBody>
          <a:bodyPr>
            <a:normAutofit/>
          </a:bodyPr>
          <a:lstStyle/>
          <a:p>
            <a:pPr>
              <a:lnSpc>
                <a:spcPct val="110000"/>
              </a:lnSpc>
            </a:pPr>
            <a:r>
              <a:rPr lang="en-US" sz="1100" dirty="0"/>
              <a:t>My research question was: how does the eye pressure and diabetes affect the vision?</a:t>
            </a:r>
          </a:p>
          <a:p>
            <a:pPr>
              <a:lnSpc>
                <a:spcPct val="110000"/>
              </a:lnSpc>
            </a:pPr>
            <a:r>
              <a:rPr lang="en-US" sz="1100" dirty="0"/>
              <a:t>My research was to find out how the eye pressure and diabetes causes changes and damages to the parts of eyes and vision. I gathered information from the webpages that is posted by several eye doctors. I also discussed with my optometrist about how eye pressure and diabetes leads to other serious eye conditions. </a:t>
            </a:r>
          </a:p>
          <a:p>
            <a:pPr>
              <a:lnSpc>
                <a:spcPct val="110000"/>
              </a:lnSpc>
            </a:pPr>
            <a:endParaRPr lang="en-US" sz="1100" dirty="0"/>
          </a:p>
        </p:txBody>
      </p:sp>
      <p:pic>
        <p:nvPicPr>
          <p:cNvPr id="3074" name="Picture 2" descr="What is Research - Definition, Types, Methods &amp; Examples">
            <a:extLst>
              <a:ext uri="{FF2B5EF4-FFF2-40B4-BE49-F238E27FC236}">
                <a16:creationId xmlns:a16="http://schemas.microsoft.com/office/drawing/2014/main" id="{FE9CCDA8-EA35-6B8A-2EB4-4CA5D60E89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40" r="9830" b="-1"/>
          <a:stretch/>
        </p:blipFill>
        <p:spPr bwMode="auto">
          <a:xfrm>
            <a:off x="4648200" y="952500"/>
            <a:ext cx="6903309" cy="5105399"/>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3083" name="Slide Number Placeholder 5">
            <a:extLst>
              <a:ext uri="{FF2B5EF4-FFF2-40B4-BE49-F238E27FC236}">
                <a16:creationId xmlns:a16="http://schemas.microsoft.com/office/drawing/2014/main" id="{BB936915-9740-4DE1-9465-4DC7FD64274F}"/>
              </a:ext>
            </a:extLst>
          </p:cNvPr>
          <p:cNvSpPr>
            <a:spLocks noGrp="1"/>
          </p:cNvSpPr>
          <p:nvPr>
            <p:ph type="sldNum" sz="quarter" idx="12"/>
          </p:nvPr>
        </p:nvSpPr>
        <p:spPr>
          <a:xfrm>
            <a:off x="10710710" y="6449535"/>
            <a:ext cx="932279" cy="308453"/>
          </a:xfrm>
        </p:spPr>
        <p:txBody>
          <a:bodyPr/>
          <a:lstStyle/>
          <a:p>
            <a:pPr>
              <a:spcAft>
                <a:spcPts val="600"/>
              </a:spcAft>
            </a:pPr>
            <a:fld id="{3FAE4C1A-77DB-4702-BC27-716D25204027}" type="slidenum">
              <a:rPr lang="en-US" smtClean="0"/>
              <a:pPr>
                <a:spcAft>
                  <a:spcPts val="600"/>
                </a:spcAft>
              </a:pPr>
              <a:t>2</a:t>
            </a:fld>
            <a:endParaRPr lang="en-US" dirty="0"/>
          </a:p>
        </p:txBody>
      </p:sp>
      <p:sp>
        <p:nvSpPr>
          <p:cNvPr id="4" name="Rectangle 3">
            <a:extLst>
              <a:ext uri="{FF2B5EF4-FFF2-40B4-BE49-F238E27FC236}">
                <a16:creationId xmlns:a16="http://schemas.microsoft.com/office/drawing/2014/main" id="{4753031A-D9D7-C2D2-94F5-3AE6ECD95650}"/>
              </a:ext>
            </a:extLst>
          </p:cNvPr>
          <p:cNvSpPr/>
          <p:nvPr/>
        </p:nvSpPr>
        <p:spPr>
          <a:xfrm>
            <a:off x="6315075" y="5876925"/>
            <a:ext cx="4071785"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Figure 1: QuestionPro: Research methods </a:t>
            </a:r>
            <a:r>
              <a:rPr lang="en-US" sz="1100" dirty="0"/>
              <a:t>1</a:t>
            </a:r>
          </a:p>
        </p:txBody>
      </p:sp>
    </p:spTree>
    <p:extLst>
      <p:ext uri="{BB962C8B-B14F-4D97-AF65-F5344CB8AC3E}">
        <p14:creationId xmlns:p14="http://schemas.microsoft.com/office/powerpoint/2010/main" val="394367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A8EEB5E-367B-05CC-FA1E-60ED513D7444}"/>
              </a:ext>
            </a:extLst>
          </p:cNvPr>
          <p:cNvSpPr>
            <a:spLocks noGrp="1"/>
          </p:cNvSpPr>
          <p:nvPr>
            <p:ph type="title"/>
          </p:nvPr>
        </p:nvSpPr>
        <p:spPr>
          <a:xfrm>
            <a:off x="548640" y="950976"/>
            <a:ext cx="3536516" cy="2888508"/>
          </a:xfrm>
        </p:spPr>
        <p:txBody>
          <a:bodyPr>
            <a:normAutofit/>
          </a:bodyPr>
          <a:lstStyle/>
          <a:p>
            <a:r>
              <a:rPr lang="en-US" b="1" dirty="0"/>
              <a:t>Eye Pressure &amp; its affect on vision</a:t>
            </a:r>
            <a:br>
              <a:rPr lang="en-US" b="1" dirty="0"/>
            </a:br>
            <a:endParaRPr lang="en-US" dirty="0"/>
          </a:p>
        </p:txBody>
      </p:sp>
      <p:sp>
        <p:nvSpPr>
          <p:cNvPr id="20" name="Footer Placeholder 78">
            <a:extLst>
              <a:ext uri="{FF2B5EF4-FFF2-40B4-BE49-F238E27FC236}">
                <a16:creationId xmlns:a16="http://schemas.microsoft.com/office/drawing/2014/main" id="{52FD550C-D841-42FB-86A0-10D45E2CAF84}"/>
              </a:ext>
            </a:extLst>
          </p:cNvPr>
          <p:cNvSpPr>
            <a:spLocks noGrp="1"/>
          </p:cNvSpPr>
          <p:nvPr>
            <p:ph type="ftr" sz="quarter" idx="11"/>
          </p:nvPr>
        </p:nvSpPr>
        <p:spPr>
          <a:xfrm>
            <a:off x="557924" y="173776"/>
            <a:ext cx="4114800" cy="365125"/>
          </a:xfrm>
        </p:spPr>
        <p:txBody>
          <a:bodyPr>
            <a:normAutofit/>
          </a:bodyPr>
          <a:lstStyle/>
          <a:p>
            <a:pPr>
              <a:spcAft>
                <a:spcPts val="600"/>
              </a:spcAft>
            </a:pPr>
            <a:r>
              <a:rPr lang="en-US"/>
              <a:t>Sample Footer Text</a:t>
            </a:r>
          </a:p>
        </p:txBody>
      </p:sp>
      <p:sp>
        <p:nvSpPr>
          <p:cNvPr id="6" name="Content Placeholder 5">
            <a:extLst>
              <a:ext uri="{FF2B5EF4-FFF2-40B4-BE49-F238E27FC236}">
                <a16:creationId xmlns:a16="http://schemas.microsoft.com/office/drawing/2014/main" id="{B7AED001-05C2-FEAF-8D15-E84B7C0037E4}"/>
              </a:ext>
            </a:extLst>
          </p:cNvPr>
          <p:cNvSpPr>
            <a:spLocks noGrp="1"/>
          </p:cNvSpPr>
          <p:nvPr>
            <p:ph idx="1"/>
          </p:nvPr>
        </p:nvSpPr>
        <p:spPr>
          <a:xfrm>
            <a:off x="4559965" y="724856"/>
            <a:ext cx="6946907" cy="2888509"/>
          </a:xfrm>
        </p:spPr>
        <p:txBody>
          <a:bodyPr>
            <a:normAutofit fontScale="55000" lnSpcReduction="20000"/>
          </a:bodyPr>
          <a:lstStyle/>
          <a:p>
            <a:pPr>
              <a:lnSpc>
                <a:spcPct val="110000"/>
              </a:lnSpc>
            </a:pPr>
            <a:r>
              <a:rPr lang="en-US" sz="2600" dirty="0"/>
              <a:t>The high eye pressure also known as the intraocular pressure increases when the flowing fluid inside the eye, also known as the aqueous humor builds up instead of draining out.</a:t>
            </a:r>
          </a:p>
          <a:p>
            <a:pPr>
              <a:lnSpc>
                <a:spcPct val="110000"/>
              </a:lnSpc>
            </a:pPr>
            <a:r>
              <a:rPr lang="en-US" sz="2600" dirty="0"/>
              <a:t> </a:t>
            </a:r>
            <a:r>
              <a:rPr lang="en-US" sz="2600" dirty="0">
                <a:effectLst/>
              </a:rPr>
              <a:t>The aqueous humor usually drains through the tissue called trabecular meshwork which is located at the angle where iris and cornea of the eyes meet. </a:t>
            </a:r>
          </a:p>
          <a:p>
            <a:pPr>
              <a:lnSpc>
                <a:spcPct val="110000"/>
              </a:lnSpc>
            </a:pPr>
            <a:r>
              <a:rPr lang="en-US" sz="2600" dirty="0"/>
              <a:t>The optic nerve is located at the back of each eye and connects directly to the brain. The optic nerve contains millions of nerve fibers that send visual messages to the brain which enables vision. </a:t>
            </a:r>
          </a:p>
          <a:p>
            <a:pPr>
              <a:lnSpc>
                <a:spcPct val="110000"/>
              </a:lnSpc>
            </a:pPr>
            <a:r>
              <a:rPr lang="en-US" sz="2600" dirty="0"/>
              <a:t>The excessive aqueous humor in the eyes creates pressure and the high pressure inside the eyes damages the optic nerve and vision loss. This condition is known as glaucoma</a:t>
            </a:r>
            <a:r>
              <a:rPr lang="en-US" sz="2600" i="1" dirty="0"/>
              <a:t>. </a:t>
            </a:r>
            <a:endParaRPr lang="en-US" sz="2600" dirty="0"/>
          </a:p>
          <a:p>
            <a:pPr>
              <a:lnSpc>
                <a:spcPct val="110000"/>
              </a:lnSpc>
            </a:pPr>
            <a:endParaRPr lang="en-US" sz="1300" dirty="0"/>
          </a:p>
        </p:txBody>
      </p:sp>
      <p:pic>
        <p:nvPicPr>
          <p:cNvPr id="8" name="Content Placeholder 7" descr="A diagram of the eye with red arrows showing how fluid in the anterior chamber can get blocked by the trabecular meshwork, causing pressure buildup.">
            <a:extLst>
              <a:ext uri="{FF2B5EF4-FFF2-40B4-BE49-F238E27FC236}">
                <a16:creationId xmlns:a16="http://schemas.microsoft.com/office/drawing/2014/main" id="{2A47FAAE-BC5E-D21D-76AB-333BC13C498B}"/>
              </a:ext>
            </a:extLst>
          </p:cNvPr>
          <p:cNvPicPr>
            <a:picLocks noGrp="1" noChangeAspect="1" noChangeArrowheads="1"/>
          </p:cNvPicPr>
          <p:nvPr>
            <p:ph sz="half" idx="4294967295"/>
          </p:nvPr>
        </p:nvPicPr>
        <p:blipFill rotWithShape="1">
          <a:blip r:embed="rId2">
            <a:extLst>
              <a:ext uri="{28A0092B-C50C-407E-A947-70E740481C1C}">
                <a14:useLocalDpi xmlns:a14="http://schemas.microsoft.com/office/drawing/2010/main" val="0"/>
              </a:ext>
            </a:extLst>
          </a:blip>
          <a:srcRect l="1797" r="2874" b="-1"/>
          <a:stretch/>
        </p:blipFill>
        <p:spPr bwMode="auto">
          <a:xfrm>
            <a:off x="1599856" y="3613365"/>
            <a:ext cx="4520756" cy="2643824"/>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pic>
        <p:nvPicPr>
          <p:cNvPr id="9" name="Picture 8" descr="16 Essential Parts of the Human Eye - Millennium Eye Center">
            <a:extLst>
              <a:ext uri="{FF2B5EF4-FFF2-40B4-BE49-F238E27FC236}">
                <a16:creationId xmlns:a16="http://schemas.microsoft.com/office/drawing/2014/main" id="{CBC9E53E-9191-E34B-5832-8FA13E9E893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9510" r="3" b="3"/>
          <a:stretch/>
        </p:blipFill>
        <p:spPr bwMode="auto">
          <a:xfrm>
            <a:off x="6120612" y="3613365"/>
            <a:ext cx="4520755" cy="2643824"/>
          </a:xfrm>
          <a:prstGeom prst="rect">
            <a:avLst/>
          </a:prstGeom>
          <a:no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
        <p:nvSpPr>
          <p:cNvPr id="21" name="Date Placeholder 77">
            <a:extLst>
              <a:ext uri="{FF2B5EF4-FFF2-40B4-BE49-F238E27FC236}">
                <a16:creationId xmlns:a16="http://schemas.microsoft.com/office/drawing/2014/main" id="{FB242FF9-7067-4B72-B884-CF66DF92AA04}"/>
              </a:ext>
            </a:extLst>
          </p:cNvPr>
          <p:cNvSpPr>
            <a:spLocks noGrp="1"/>
          </p:cNvSpPr>
          <p:nvPr>
            <p:ph type="dt" sz="half" idx="10"/>
          </p:nvPr>
        </p:nvSpPr>
        <p:spPr>
          <a:xfrm>
            <a:off x="588729" y="6449535"/>
            <a:ext cx="2983095" cy="308453"/>
          </a:xfrm>
        </p:spPr>
        <p:txBody>
          <a:bodyPr>
            <a:normAutofit/>
          </a:bodyPr>
          <a:lstStyle/>
          <a:p>
            <a:pPr>
              <a:spcAft>
                <a:spcPts val="600"/>
              </a:spcAft>
            </a:pPr>
            <a:fld id="{5CA483A6-8786-4469-984C-D496DAC8E58E}" type="datetime1">
              <a:rPr lang="en-US" smtClean="0"/>
              <a:pPr>
                <a:spcAft>
                  <a:spcPts val="600"/>
                </a:spcAft>
              </a:pPr>
              <a:t>3/19/2023</a:t>
            </a:fld>
            <a:endParaRPr lang="en-US"/>
          </a:p>
        </p:txBody>
      </p:sp>
      <p:sp>
        <p:nvSpPr>
          <p:cNvPr id="22" name="Slide Number Placeholder 79">
            <a:extLst>
              <a:ext uri="{FF2B5EF4-FFF2-40B4-BE49-F238E27FC236}">
                <a16:creationId xmlns:a16="http://schemas.microsoft.com/office/drawing/2014/main" id="{4846CD6F-CF9A-4459-93EB-D7E4B81B7F76}"/>
              </a:ext>
            </a:extLst>
          </p:cNvPr>
          <p:cNvSpPr>
            <a:spLocks noGrp="1"/>
          </p:cNvSpPr>
          <p:nvPr>
            <p:ph type="sldNum" sz="quarter" idx="12"/>
          </p:nvPr>
        </p:nvSpPr>
        <p:spPr>
          <a:xfrm>
            <a:off x="10710710" y="6449535"/>
            <a:ext cx="932279" cy="308453"/>
          </a:xfrm>
        </p:spPr>
        <p:txBody>
          <a:bodyPr>
            <a:normAutofit/>
          </a:bodyPr>
          <a:lstStyle/>
          <a:p>
            <a:pPr>
              <a:spcAft>
                <a:spcPts val="600"/>
              </a:spcAft>
            </a:pPr>
            <a:fld id="{3FAE4C1A-77DB-4702-BC27-716D25204027}" type="slidenum">
              <a:rPr lang="en-US" smtClean="0"/>
              <a:pPr>
                <a:spcAft>
                  <a:spcPts val="600"/>
                </a:spcAft>
              </a:pPr>
              <a:t>3</a:t>
            </a:fld>
            <a:endParaRPr lang="en-US"/>
          </a:p>
        </p:txBody>
      </p:sp>
      <p:sp>
        <p:nvSpPr>
          <p:cNvPr id="10" name="TextBox 16">
            <a:extLst>
              <a:ext uri="{FF2B5EF4-FFF2-40B4-BE49-F238E27FC236}">
                <a16:creationId xmlns:a16="http://schemas.microsoft.com/office/drawing/2014/main" id="{8410E01C-A75B-B09A-91FB-426BADF79F5C}"/>
              </a:ext>
            </a:extLst>
          </p:cNvPr>
          <p:cNvSpPr txBox="1"/>
          <p:nvPr/>
        </p:nvSpPr>
        <p:spPr>
          <a:xfrm>
            <a:off x="2515168" y="5992363"/>
            <a:ext cx="5650241" cy="25391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i="1" dirty="0"/>
              <a:t>Figure 2: National Eye Institute: Eye pressure</a:t>
            </a:r>
          </a:p>
        </p:txBody>
      </p:sp>
      <p:sp>
        <p:nvSpPr>
          <p:cNvPr id="11" name="TextBox 16">
            <a:extLst>
              <a:ext uri="{FF2B5EF4-FFF2-40B4-BE49-F238E27FC236}">
                <a16:creationId xmlns:a16="http://schemas.microsoft.com/office/drawing/2014/main" id="{8410E01C-A75B-B09A-91FB-426BADF79F5C}"/>
              </a:ext>
            </a:extLst>
          </p:cNvPr>
          <p:cNvSpPr txBox="1"/>
          <p:nvPr/>
        </p:nvSpPr>
        <p:spPr>
          <a:xfrm>
            <a:off x="6120612" y="6029013"/>
            <a:ext cx="3531717" cy="4154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i="1" dirty="0"/>
              <a:t>Figure 3: Millennium Eye Center: Parts of the eye</a:t>
            </a:r>
          </a:p>
          <a:p>
            <a:endParaRPr lang="en-US" sz="1050" i="1" dirty="0"/>
          </a:p>
        </p:txBody>
      </p:sp>
    </p:spTree>
    <p:extLst>
      <p:ext uri="{BB962C8B-B14F-4D97-AF65-F5344CB8AC3E}">
        <p14:creationId xmlns:p14="http://schemas.microsoft.com/office/powerpoint/2010/main" val="20423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73B53F-AA28-53A7-A7E2-1EE30FB09DD6}"/>
              </a:ext>
            </a:extLst>
          </p:cNvPr>
          <p:cNvSpPr>
            <a:spLocks noGrp="1"/>
          </p:cNvSpPr>
          <p:nvPr>
            <p:ph type="title"/>
          </p:nvPr>
        </p:nvSpPr>
        <p:spPr>
          <a:xfrm>
            <a:off x="598170" y="727041"/>
            <a:ext cx="10995659" cy="1077849"/>
          </a:xfrm>
        </p:spPr>
        <p:txBody>
          <a:bodyPr/>
          <a:lstStyle/>
          <a:p>
            <a:r>
              <a:rPr lang="en-US" sz="3200" b="1" dirty="0"/>
              <a:t>Common types of glaucoma &amp; symptoms</a:t>
            </a:r>
            <a:br>
              <a:rPr lang="en-US" sz="3600" b="1" dirty="0"/>
            </a:br>
            <a:endParaRPr lang="en-US" dirty="0"/>
          </a:p>
        </p:txBody>
      </p:sp>
      <p:sp>
        <p:nvSpPr>
          <p:cNvPr id="5" name="Content Placeholder 4">
            <a:extLst>
              <a:ext uri="{FF2B5EF4-FFF2-40B4-BE49-F238E27FC236}">
                <a16:creationId xmlns:a16="http://schemas.microsoft.com/office/drawing/2014/main" id="{A24FAB51-6E49-0FBC-536F-6EB2C9ED2A6E}"/>
              </a:ext>
            </a:extLst>
          </p:cNvPr>
          <p:cNvSpPr>
            <a:spLocks noGrp="1"/>
          </p:cNvSpPr>
          <p:nvPr>
            <p:ph idx="1"/>
          </p:nvPr>
        </p:nvSpPr>
        <p:spPr>
          <a:xfrm>
            <a:off x="446006" y="1199859"/>
            <a:ext cx="10995660" cy="4029074"/>
          </a:xfrm>
        </p:spPr>
        <p:txBody>
          <a:bodyPr>
            <a:normAutofit fontScale="25000" lnSpcReduction="20000"/>
          </a:bodyPr>
          <a:lstStyle/>
          <a:p>
            <a:r>
              <a:rPr lang="en-US" sz="5600" b="1" u="sng" dirty="0"/>
              <a:t>Open-angle glaucoma</a:t>
            </a:r>
            <a:r>
              <a:rPr lang="en-US" sz="5600" dirty="0"/>
              <a:t>:</a:t>
            </a:r>
          </a:p>
          <a:p>
            <a:pPr marL="685800" indent="-685800">
              <a:buFont typeface="Arial" panose="020B0604020202020204" pitchFamily="34" charset="0"/>
              <a:buChar char="•"/>
            </a:pPr>
            <a:r>
              <a:rPr lang="en-US" sz="5600" dirty="0"/>
              <a:t>No symptoms in early stage</a:t>
            </a:r>
          </a:p>
          <a:p>
            <a:pPr marL="685800" indent="-685800">
              <a:buFont typeface="Arial" panose="020B0604020202020204" pitchFamily="34" charset="0"/>
              <a:buChar char="•"/>
            </a:pPr>
            <a:r>
              <a:rPr lang="en-US" sz="5600" dirty="0"/>
              <a:t>Patchy blind spots in the side vision</a:t>
            </a:r>
          </a:p>
          <a:p>
            <a:r>
              <a:rPr lang="en-US" sz="5600" b="1" u="sng" dirty="0"/>
              <a:t>Acute angle-closure glaucoma</a:t>
            </a:r>
            <a:r>
              <a:rPr lang="en-US" sz="5600" dirty="0"/>
              <a:t>:</a:t>
            </a:r>
          </a:p>
          <a:p>
            <a:pPr marL="685800" indent="-685800">
              <a:buFont typeface="Arial" panose="020B0604020202020204" pitchFamily="34" charset="0"/>
              <a:buChar char="•"/>
            </a:pPr>
            <a:r>
              <a:rPr lang="en-US" sz="5600" dirty="0"/>
              <a:t>Eye redness, or severe eye pain</a:t>
            </a:r>
          </a:p>
          <a:p>
            <a:pPr marL="685800" indent="-685800">
              <a:buFont typeface="Arial" panose="020B0604020202020204" pitchFamily="34" charset="0"/>
              <a:buChar char="•"/>
            </a:pPr>
            <a:r>
              <a:rPr lang="en-US" sz="5600" dirty="0"/>
              <a:t>Blurred vision, or halos, or colored rings around light</a:t>
            </a:r>
          </a:p>
          <a:p>
            <a:pPr marL="685800" indent="-685800">
              <a:buFont typeface="Arial" panose="020B0604020202020204" pitchFamily="34" charset="0"/>
              <a:buChar char="•"/>
            </a:pPr>
            <a:r>
              <a:rPr lang="en-US" sz="5600" dirty="0"/>
              <a:t>Severe headache</a:t>
            </a:r>
          </a:p>
          <a:p>
            <a:pPr marL="685800" indent="-685800">
              <a:buFont typeface="Arial" panose="020B0604020202020204" pitchFamily="34" charset="0"/>
              <a:buChar char="•"/>
            </a:pPr>
            <a:r>
              <a:rPr lang="en-US" sz="5600" dirty="0"/>
              <a:t>Nausea or vomiting </a:t>
            </a:r>
          </a:p>
          <a:p>
            <a:r>
              <a:rPr lang="en-US" sz="5600" b="1" u="sng" dirty="0"/>
              <a:t>Normal-tension glaucoma</a:t>
            </a:r>
            <a:r>
              <a:rPr lang="en-US" sz="5600" dirty="0"/>
              <a:t>:</a:t>
            </a:r>
          </a:p>
          <a:p>
            <a:pPr marL="685800" indent="-685800">
              <a:buFont typeface="Arial" panose="020B0604020202020204" pitchFamily="34" charset="0"/>
              <a:buChar char="•"/>
            </a:pPr>
            <a:r>
              <a:rPr lang="en-US" sz="5600" dirty="0"/>
              <a:t>No symptoms in early stage</a:t>
            </a:r>
          </a:p>
          <a:p>
            <a:pPr marL="685800" indent="-685800">
              <a:buFont typeface="Arial" panose="020B0604020202020204" pitchFamily="34" charset="0"/>
              <a:buChar char="•"/>
            </a:pPr>
            <a:r>
              <a:rPr lang="en-US" sz="5600" dirty="0"/>
              <a:t>Blurred vision, and later loss of side vision</a:t>
            </a:r>
          </a:p>
          <a:p>
            <a:r>
              <a:rPr lang="en-US" sz="5600" b="1" u="sng" dirty="0"/>
              <a:t>Glaucoma in children</a:t>
            </a:r>
            <a:r>
              <a:rPr lang="en-US" sz="5600" b="1" dirty="0"/>
              <a:t>:</a:t>
            </a:r>
          </a:p>
          <a:p>
            <a:pPr marL="685800" indent="-685800">
              <a:buFont typeface="Arial" panose="020B0604020202020204" pitchFamily="34" charset="0"/>
              <a:buChar char="•"/>
            </a:pPr>
            <a:r>
              <a:rPr lang="en-US" sz="5600" dirty="0"/>
              <a:t>Increased blinking, cloudy/dull eye, tears without crying (symptoms in infants)</a:t>
            </a:r>
          </a:p>
          <a:p>
            <a:pPr marL="685800" indent="-685800">
              <a:buFont typeface="Arial" panose="020B0604020202020204" pitchFamily="34" charset="0"/>
              <a:buChar char="•"/>
            </a:pPr>
            <a:r>
              <a:rPr lang="en-US" sz="5600" dirty="0"/>
              <a:t>Headache</a:t>
            </a:r>
          </a:p>
          <a:p>
            <a:pPr marL="685800" indent="-685800">
              <a:buFont typeface="Arial" panose="020B0604020202020204" pitchFamily="34" charset="0"/>
              <a:buChar char="•"/>
            </a:pPr>
            <a:r>
              <a:rPr lang="en-US" sz="5600" dirty="0"/>
              <a:t>Nearsightedness gets worse</a:t>
            </a:r>
          </a:p>
          <a:p>
            <a:endParaRPr lang="en-US" sz="5600" dirty="0"/>
          </a:p>
          <a:p>
            <a:endParaRPr lang="en-US" sz="3600" dirty="0"/>
          </a:p>
          <a:p>
            <a:endParaRPr lang="en-US" dirty="0"/>
          </a:p>
        </p:txBody>
      </p:sp>
      <p:pic>
        <p:nvPicPr>
          <p:cNvPr id="1026" name="Picture 2" descr="Diagnostics | Free Full-Text | Improving Glaucoma Diagnosis Assembling Deep  Networks and Voting Schemes">
            <a:extLst>
              <a:ext uri="{FF2B5EF4-FFF2-40B4-BE49-F238E27FC236}">
                <a16:creationId xmlns:a16="http://schemas.microsoft.com/office/drawing/2014/main" id="{77E1CBFF-508A-63BF-910A-99E8A771E6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3796" y="1629067"/>
            <a:ext cx="5338204" cy="291494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16">
            <a:extLst>
              <a:ext uri="{FF2B5EF4-FFF2-40B4-BE49-F238E27FC236}">
                <a16:creationId xmlns:a16="http://schemas.microsoft.com/office/drawing/2014/main" id="{E2E8F0C8-79DE-139D-86CB-5B86D8F8FD9F}"/>
              </a:ext>
            </a:extLst>
          </p:cNvPr>
          <p:cNvSpPr txBox="1"/>
          <p:nvPr/>
        </p:nvSpPr>
        <p:spPr>
          <a:xfrm>
            <a:off x="7408235" y="4510770"/>
            <a:ext cx="3531717" cy="4154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i="1" dirty="0"/>
              <a:t>Figure 4: MDPI: Glaucoma </a:t>
            </a:r>
          </a:p>
          <a:p>
            <a:endParaRPr lang="en-US" sz="1050" i="1" dirty="0"/>
          </a:p>
        </p:txBody>
      </p:sp>
    </p:spTree>
    <p:extLst>
      <p:ext uri="{BB962C8B-B14F-4D97-AF65-F5344CB8AC3E}">
        <p14:creationId xmlns:p14="http://schemas.microsoft.com/office/powerpoint/2010/main" val="5536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2D7F1-6DFB-0E05-D3A2-264F7F2F5B1A}"/>
              </a:ext>
            </a:extLst>
          </p:cNvPr>
          <p:cNvSpPr>
            <a:spLocks noGrp="1"/>
          </p:cNvSpPr>
          <p:nvPr>
            <p:ph type="title"/>
          </p:nvPr>
        </p:nvSpPr>
        <p:spPr>
          <a:xfrm>
            <a:off x="884541" y="679894"/>
            <a:ext cx="10153573" cy="448616"/>
          </a:xfrm>
        </p:spPr>
        <p:txBody>
          <a:bodyPr>
            <a:normAutofit fontScale="90000"/>
          </a:bodyPr>
          <a:lstStyle/>
          <a:p>
            <a:r>
              <a:rPr lang="en-US" sz="3600" b="1" dirty="0"/>
              <a:t>Diabetes &amp; its affect on vision</a:t>
            </a:r>
            <a:br>
              <a:rPr lang="en-US" sz="3600" b="1" dirty="0"/>
            </a:br>
            <a:endParaRPr lang="en-US" dirty="0"/>
          </a:p>
        </p:txBody>
      </p:sp>
      <p:sp>
        <p:nvSpPr>
          <p:cNvPr id="3" name="Content Placeholder 2">
            <a:extLst>
              <a:ext uri="{FF2B5EF4-FFF2-40B4-BE49-F238E27FC236}">
                <a16:creationId xmlns:a16="http://schemas.microsoft.com/office/drawing/2014/main" id="{9ED36241-4BA4-5711-2BE9-73FE2FF4687B}"/>
              </a:ext>
            </a:extLst>
          </p:cNvPr>
          <p:cNvSpPr>
            <a:spLocks noGrp="1"/>
          </p:cNvSpPr>
          <p:nvPr>
            <p:ph sz="half" idx="1"/>
          </p:nvPr>
        </p:nvSpPr>
        <p:spPr>
          <a:xfrm>
            <a:off x="529979" y="1432808"/>
            <a:ext cx="5281506" cy="4148138"/>
          </a:xfrm>
        </p:spPr>
        <p:txBody>
          <a:bodyPr>
            <a:normAutofit fontScale="92500"/>
          </a:bodyPr>
          <a:lstStyle/>
          <a:p>
            <a:r>
              <a:rPr lang="en-US" sz="2000" dirty="0">
                <a:solidFill>
                  <a:schemeClr val="tx1"/>
                </a:solidFill>
              </a:rPr>
              <a:t>The high blood sugar causes damages to the blood vessels and nerves run throughout the body, including eyes. The common diabetic eye condition is diabetic retinopathy which changes the retina’s blood vessels. </a:t>
            </a:r>
          </a:p>
          <a:p>
            <a:r>
              <a:rPr lang="en-US" sz="2000" dirty="0">
                <a:solidFill>
                  <a:schemeClr val="tx1"/>
                </a:solidFill>
              </a:rPr>
              <a:t>Either it causes leaking of the blood vessels or growth or abnormal new blood vessels. It can also lead to high eye pressure, glaucoma, or cataracts (a cloudy build up in the eye’s lens). It can also cause swelling in the eye lens and blurry vision  </a:t>
            </a:r>
          </a:p>
          <a:p>
            <a:endParaRPr lang="en-US" dirty="0"/>
          </a:p>
        </p:txBody>
      </p:sp>
      <p:pic>
        <p:nvPicPr>
          <p:cNvPr id="5" name="Content Placeholder 4" descr="15 Facts About Diabetic Retinopathy - White Eye Care - Logan - WV">
            <a:extLst>
              <a:ext uri="{FF2B5EF4-FFF2-40B4-BE49-F238E27FC236}">
                <a16:creationId xmlns:a16="http://schemas.microsoft.com/office/drawing/2014/main" id="{FCBC25DC-3125-E3BE-00A0-31D6B7B22FB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11838" y="2091449"/>
            <a:ext cx="5281612" cy="2832264"/>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848C527-CBB4-3F5A-4B2F-697969BF52DD}"/>
              </a:ext>
            </a:extLst>
          </p:cNvPr>
          <p:cNvSpPr txBox="1"/>
          <p:nvPr/>
        </p:nvSpPr>
        <p:spPr>
          <a:xfrm>
            <a:off x="6852287" y="4967516"/>
            <a:ext cx="6097554" cy="253916"/>
          </a:xfrm>
          <a:prstGeom prst="rect">
            <a:avLst/>
          </a:prstGeom>
          <a:noFill/>
        </p:spPr>
        <p:txBody>
          <a:bodyPr wrap="square">
            <a:spAutoFit/>
          </a:bodyPr>
          <a:lstStyle/>
          <a:p>
            <a:r>
              <a:rPr lang="en-US" sz="1050" i="1" dirty="0"/>
              <a:t>Figure 5: White Eye Center: Diabetic Retinopathy</a:t>
            </a:r>
          </a:p>
        </p:txBody>
      </p:sp>
    </p:spTree>
    <p:extLst>
      <p:ext uri="{BB962C8B-B14F-4D97-AF65-F5344CB8AC3E}">
        <p14:creationId xmlns:p14="http://schemas.microsoft.com/office/powerpoint/2010/main" val="89534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2BEEB-4312-7AD3-4AF5-5656F0F1D689}"/>
              </a:ext>
            </a:extLst>
          </p:cNvPr>
          <p:cNvSpPr>
            <a:spLocks noGrp="1"/>
          </p:cNvSpPr>
          <p:nvPr>
            <p:ph type="title"/>
          </p:nvPr>
        </p:nvSpPr>
        <p:spPr/>
        <p:txBody>
          <a:bodyPr/>
          <a:lstStyle/>
          <a:p>
            <a:r>
              <a:rPr lang="en-US" dirty="0"/>
              <a:t>Treatments/Preventions for eye pressure &amp; diabetes</a:t>
            </a:r>
            <a:br>
              <a:rPr lang="en-US" dirty="0"/>
            </a:br>
            <a:endParaRPr lang="en-US" dirty="0"/>
          </a:p>
        </p:txBody>
      </p:sp>
      <p:sp>
        <p:nvSpPr>
          <p:cNvPr id="3" name="Content Placeholder 2">
            <a:extLst>
              <a:ext uri="{FF2B5EF4-FFF2-40B4-BE49-F238E27FC236}">
                <a16:creationId xmlns:a16="http://schemas.microsoft.com/office/drawing/2014/main" id="{AFD51402-15A2-53E2-B4DB-D51497420161}"/>
              </a:ext>
            </a:extLst>
          </p:cNvPr>
          <p:cNvSpPr>
            <a:spLocks noGrp="1"/>
          </p:cNvSpPr>
          <p:nvPr>
            <p:ph sz="half" idx="1"/>
          </p:nvPr>
        </p:nvSpPr>
        <p:spPr/>
        <p:txBody>
          <a:bodyPr/>
          <a:lstStyle/>
          <a:p>
            <a:pPr marL="0" indent="0">
              <a:buNone/>
            </a:pPr>
            <a:r>
              <a:rPr lang="en-US" b="1" u="sng" dirty="0"/>
              <a:t>Eye pressure:</a:t>
            </a:r>
          </a:p>
          <a:p>
            <a:r>
              <a:rPr lang="en-US" dirty="0"/>
              <a:t>Regular eye examination</a:t>
            </a:r>
          </a:p>
          <a:p>
            <a:r>
              <a:rPr lang="en-US" dirty="0"/>
              <a:t>Exercise safely</a:t>
            </a:r>
          </a:p>
          <a:p>
            <a:r>
              <a:rPr lang="en-US" dirty="0"/>
              <a:t>Limit caffeine</a:t>
            </a:r>
          </a:p>
          <a:p>
            <a:r>
              <a:rPr lang="en-US" dirty="0"/>
              <a:t>Optic nerve imaging</a:t>
            </a:r>
          </a:p>
          <a:p>
            <a:endParaRPr lang="en-US" dirty="0"/>
          </a:p>
        </p:txBody>
      </p:sp>
      <p:sp>
        <p:nvSpPr>
          <p:cNvPr id="4" name="Content Placeholder 3">
            <a:extLst>
              <a:ext uri="{FF2B5EF4-FFF2-40B4-BE49-F238E27FC236}">
                <a16:creationId xmlns:a16="http://schemas.microsoft.com/office/drawing/2014/main" id="{6974C740-2928-A09F-A622-7F1674774450}"/>
              </a:ext>
            </a:extLst>
          </p:cNvPr>
          <p:cNvSpPr>
            <a:spLocks noGrp="1"/>
          </p:cNvSpPr>
          <p:nvPr>
            <p:ph sz="half" idx="2"/>
          </p:nvPr>
        </p:nvSpPr>
        <p:spPr>
          <a:xfrm>
            <a:off x="6262793" y="1915668"/>
            <a:ext cx="5281506" cy="4148138"/>
          </a:xfrm>
        </p:spPr>
        <p:txBody>
          <a:bodyPr/>
          <a:lstStyle/>
          <a:p>
            <a:pPr marL="0" indent="0">
              <a:buNone/>
            </a:pPr>
            <a:r>
              <a:rPr lang="en-US" b="1" u="sng" dirty="0"/>
              <a:t>Diabetes:</a:t>
            </a:r>
          </a:p>
          <a:p>
            <a:r>
              <a:rPr lang="en-US" dirty="0"/>
              <a:t>Regular eye examination</a:t>
            </a:r>
          </a:p>
          <a:p>
            <a:r>
              <a:rPr lang="en-US" dirty="0"/>
              <a:t>Eat healthy foods</a:t>
            </a:r>
          </a:p>
          <a:p>
            <a:r>
              <a:rPr lang="en-US" dirty="0"/>
              <a:t>Exercise more</a:t>
            </a:r>
          </a:p>
          <a:p>
            <a:r>
              <a:rPr lang="en-US" dirty="0"/>
              <a:t>Check  fasting blood  sugar test</a:t>
            </a:r>
          </a:p>
          <a:p>
            <a:endParaRPr lang="en-US" dirty="0"/>
          </a:p>
          <a:p>
            <a:endParaRPr lang="en-US" dirty="0"/>
          </a:p>
          <a:p>
            <a:endParaRPr lang="en-US" dirty="0"/>
          </a:p>
        </p:txBody>
      </p:sp>
      <p:pic>
        <p:nvPicPr>
          <p:cNvPr id="2052" name="Picture 4" descr="Newark Glaucoma Testing and Treatment Services – Eye Care of Delaware">
            <a:extLst>
              <a:ext uri="{FF2B5EF4-FFF2-40B4-BE49-F238E27FC236}">
                <a16:creationId xmlns:a16="http://schemas.microsoft.com/office/drawing/2014/main" id="{7E64BB7A-A34C-16E4-0D56-C1289A85F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0517" y="4295775"/>
            <a:ext cx="2962275" cy="15430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2B4CF51-CABC-884E-ACC6-B93C928430BD}"/>
              </a:ext>
            </a:extLst>
          </p:cNvPr>
          <p:cNvSpPr txBox="1"/>
          <p:nvPr/>
        </p:nvSpPr>
        <p:spPr>
          <a:xfrm>
            <a:off x="3105150" y="5838825"/>
            <a:ext cx="4695825" cy="246221"/>
          </a:xfrm>
          <a:prstGeom prst="rect">
            <a:avLst/>
          </a:prstGeom>
          <a:noFill/>
        </p:spPr>
        <p:txBody>
          <a:bodyPr wrap="square">
            <a:spAutoFit/>
          </a:bodyPr>
          <a:lstStyle/>
          <a:p>
            <a:r>
              <a:rPr lang="en-US" sz="1000" i="1" dirty="0"/>
              <a:t>Figure 6: Eye Care of Delaware: Glaucoma treatment</a:t>
            </a:r>
          </a:p>
        </p:txBody>
      </p:sp>
    </p:spTree>
    <p:extLst>
      <p:ext uri="{BB962C8B-B14F-4D97-AF65-F5344CB8AC3E}">
        <p14:creationId xmlns:p14="http://schemas.microsoft.com/office/powerpoint/2010/main" val="247758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AAD55-2A30-D06A-1ED7-E332DFA28F11}"/>
              </a:ext>
            </a:extLst>
          </p:cNvPr>
          <p:cNvSpPr>
            <a:spLocks noGrp="1"/>
          </p:cNvSpPr>
          <p:nvPr>
            <p:ph type="title"/>
          </p:nvPr>
        </p:nvSpPr>
        <p:spPr>
          <a:xfrm>
            <a:off x="548639" y="950976"/>
            <a:ext cx="10995659" cy="1077849"/>
          </a:xfrm>
        </p:spPr>
        <p:txBody>
          <a:bodyPr>
            <a:normAutofit/>
          </a:bodyPr>
          <a:lstStyle/>
          <a:p>
            <a:r>
              <a:rPr lang="en-US" sz="3700" b="1"/>
              <a:t>Discussion</a:t>
            </a:r>
            <a:br>
              <a:rPr lang="en-US" sz="3700" b="1"/>
            </a:br>
            <a:endParaRPr lang="en-US" sz="3700"/>
          </a:p>
        </p:txBody>
      </p:sp>
      <p:sp>
        <p:nvSpPr>
          <p:cNvPr id="15" name="Footer Placeholder 4">
            <a:extLst>
              <a:ext uri="{FF2B5EF4-FFF2-40B4-BE49-F238E27FC236}">
                <a16:creationId xmlns:a16="http://schemas.microsoft.com/office/drawing/2014/main" id="{BE8D5989-5D49-41EE-9681-9A5AB28BFC2C}"/>
              </a:ext>
            </a:extLst>
          </p:cNvPr>
          <p:cNvSpPr>
            <a:spLocks noGrp="1"/>
          </p:cNvSpPr>
          <p:nvPr>
            <p:ph type="ftr" sz="quarter" idx="11"/>
          </p:nvPr>
        </p:nvSpPr>
        <p:spPr>
          <a:xfrm>
            <a:off x="557924" y="173776"/>
            <a:ext cx="4114800" cy="365125"/>
          </a:xfrm>
        </p:spPr>
        <p:txBody>
          <a:bodyPr/>
          <a:lstStyle/>
          <a:p>
            <a:pPr>
              <a:spcAft>
                <a:spcPts val="600"/>
              </a:spcAft>
            </a:pPr>
            <a:r>
              <a:rPr lang="en-US"/>
              <a:t>Sample Footer Text</a:t>
            </a:r>
          </a:p>
        </p:txBody>
      </p:sp>
      <p:sp>
        <p:nvSpPr>
          <p:cNvPr id="3" name="Content Placeholder 2">
            <a:extLst>
              <a:ext uri="{FF2B5EF4-FFF2-40B4-BE49-F238E27FC236}">
                <a16:creationId xmlns:a16="http://schemas.microsoft.com/office/drawing/2014/main" id="{AD92CFE3-9EDA-3C3C-BD67-FCC2E2431513}"/>
              </a:ext>
            </a:extLst>
          </p:cNvPr>
          <p:cNvSpPr>
            <a:spLocks noGrp="1"/>
          </p:cNvSpPr>
          <p:nvPr>
            <p:ph idx="1"/>
          </p:nvPr>
        </p:nvSpPr>
        <p:spPr>
          <a:xfrm>
            <a:off x="548641" y="2247091"/>
            <a:ext cx="3528060" cy="3825402"/>
          </a:xfrm>
        </p:spPr>
        <p:txBody>
          <a:bodyPr>
            <a:normAutofit/>
          </a:bodyPr>
          <a:lstStyle/>
          <a:p>
            <a:pPr>
              <a:lnSpc>
                <a:spcPct val="110000"/>
              </a:lnSpc>
            </a:pPr>
            <a:r>
              <a:rPr lang="en-US" sz="1700"/>
              <a:t>It can be hard to figure out the eye pressure and diabetes, if we did not do a regular eye examination. </a:t>
            </a:r>
          </a:p>
          <a:p>
            <a:pPr>
              <a:lnSpc>
                <a:spcPct val="110000"/>
              </a:lnSpc>
            </a:pPr>
            <a:r>
              <a:rPr lang="en-US" sz="1700"/>
              <a:t>It is always good to find out earlier and applying treatments rather than waiting till the last minute which will result in vision loss. Also, controlling our intake of sugar rich food items is beneficial to avoid the accumulation of sugar In blood </a:t>
            </a:r>
          </a:p>
          <a:p>
            <a:pPr>
              <a:lnSpc>
                <a:spcPct val="110000"/>
              </a:lnSpc>
            </a:pPr>
            <a:endParaRPr lang="en-US" sz="1700"/>
          </a:p>
        </p:txBody>
      </p:sp>
      <p:pic>
        <p:nvPicPr>
          <p:cNvPr id="4" name="Picture 3" descr="Women's Eye Health: What You Need to Know - Capital Women's Care | MD, DC,  &amp; VA">
            <a:extLst>
              <a:ext uri="{FF2B5EF4-FFF2-40B4-BE49-F238E27FC236}">
                <a16:creationId xmlns:a16="http://schemas.microsoft.com/office/drawing/2014/main" id="{9260D9BA-3446-C1E7-798C-19175AD973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96" b="7635"/>
          <a:stretch/>
        </p:blipFill>
        <p:spPr bwMode="auto">
          <a:xfrm>
            <a:off x="4629148" y="779605"/>
            <a:ext cx="6915150" cy="3660028"/>
          </a:xfrm>
          <a:prstGeom prst="rect">
            <a:avLst/>
          </a:prstGeom>
          <a:solidFill>
            <a:srgbClr val="FFFF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
        <p:nvSpPr>
          <p:cNvPr id="16" name="Date Placeholder 3">
            <a:extLst>
              <a:ext uri="{FF2B5EF4-FFF2-40B4-BE49-F238E27FC236}">
                <a16:creationId xmlns:a16="http://schemas.microsoft.com/office/drawing/2014/main" id="{A60C28C0-EFDC-4047-81BA-16DBA9A9132E}"/>
              </a:ext>
            </a:extLst>
          </p:cNvPr>
          <p:cNvSpPr>
            <a:spLocks noGrp="1"/>
          </p:cNvSpPr>
          <p:nvPr>
            <p:ph type="dt" sz="half" idx="10"/>
          </p:nvPr>
        </p:nvSpPr>
        <p:spPr>
          <a:xfrm>
            <a:off x="588729" y="6449535"/>
            <a:ext cx="2983095" cy="308453"/>
          </a:xfrm>
        </p:spPr>
        <p:txBody>
          <a:bodyPr/>
          <a:lstStyle/>
          <a:p>
            <a:pPr>
              <a:spcAft>
                <a:spcPts val="600"/>
              </a:spcAft>
            </a:pPr>
            <a:fld id="{966F84F2-8A04-4430-BDD5-201029A017D9}" type="datetime1">
              <a:rPr lang="en-US" smtClean="0"/>
              <a:pPr>
                <a:spcAft>
                  <a:spcPts val="600"/>
                </a:spcAft>
              </a:pPr>
              <a:t>3/20/2023</a:t>
            </a:fld>
            <a:endParaRPr lang="en-US"/>
          </a:p>
        </p:txBody>
      </p:sp>
      <p:sp>
        <p:nvSpPr>
          <p:cNvPr id="17" name="Slide Number Placeholder 5">
            <a:extLst>
              <a:ext uri="{FF2B5EF4-FFF2-40B4-BE49-F238E27FC236}">
                <a16:creationId xmlns:a16="http://schemas.microsoft.com/office/drawing/2014/main" id="{6D4D1CD5-79A4-491C-85F0-0EE21E8849CB}"/>
              </a:ext>
            </a:extLst>
          </p:cNvPr>
          <p:cNvSpPr>
            <a:spLocks noGrp="1"/>
          </p:cNvSpPr>
          <p:nvPr>
            <p:ph type="sldNum" sz="quarter" idx="12"/>
          </p:nvPr>
        </p:nvSpPr>
        <p:spPr>
          <a:xfrm>
            <a:off x="10710710" y="6449535"/>
            <a:ext cx="932279" cy="308453"/>
          </a:xfrm>
        </p:spPr>
        <p:txBody>
          <a:bodyPr/>
          <a:lstStyle/>
          <a:p>
            <a:pPr>
              <a:spcAft>
                <a:spcPts val="600"/>
              </a:spcAft>
            </a:pPr>
            <a:fld id="{3FAE4C1A-77DB-4702-BC27-716D25204027}" type="slidenum">
              <a:rPr lang="en-US" smtClean="0"/>
              <a:pPr>
                <a:spcAft>
                  <a:spcPts val="600"/>
                </a:spcAft>
              </a:pPr>
              <a:t>7</a:t>
            </a:fld>
            <a:endParaRPr lang="en-US"/>
          </a:p>
        </p:txBody>
      </p:sp>
      <p:sp>
        <p:nvSpPr>
          <p:cNvPr id="6" name="TextBox 5">
            <a:extLst>
              <a:ext uri="{FF2B5EF4-FFF2-40B4-BE49-F238E27FC236}">
                <a16:creationId xmlns:a16="http://schemas.microsoft.com/office/drawing/2014/main" id="{78E25BA7-D6F7-7D29-E1FF-E02F70D5A246}"/>
              </a:ext>
            </a:extLst>
          </p:cNvPr>
          <p:cNvSpPr txBox="1"/>
          <p:nvPr/>
        </p:nvSpPr>
        <p:spPr>
          <a:xfrm>
            <a:off x="6755595" y="4484046"/>
            <a:ext cx="6097554" cy="253916"/>
          </a:xfrm>
          <a:prstGeom prst="rect">
            <a:avLst/>
          </a:prstGeom>
          <a:noFill/>
        </p:spPr>
        <p:txBody>
          <a:bodyPr wrap="square">
            <a:spAutoFit/>
          </a:bodyPr>
          <a:lstStyle/>
          <a:p>
            <a:r>
              <a:rPr lang="en-US" sz="1050" i="1" dirty="0"/>
              <a:t>Figure 6: Capital Women’s Care: Eye test </a:t>
            </a:r>
          </a:p>
        </p:txBody>
      </p:sp>
    </p:spTree>
    <p:extLst>
      <p:ext uri="{BB962C8B-B14F-4D97-AF65-F5344CB8AC3E}">
        <p14:creationId xmlns:p14="http://schemas.microsoft.com/office/powerpoint/2010/main" val="309534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6DA8F-4E7A-0307-2A9B-29B9C1BD930A}"/>
              </a:ext>
            </a:extLst>
          </p:cNvPr>
          <p:cNvSpPr>
            <a:spLocks noGrp="1"/>
          </p:cNvSpPr>
          <p:nvPr>
            <p:ph type="title"/>
          </p:nvPr>
        </p:nvSpPr>
        <p:spPr/>
        <p:txBody>
          <a:bodyPr/>
          <a:lstStyle/>
          <a:p>
            <a:r>
              <a:rPr lang="en-US" dirty="0"/>
              <a:t>Work Cited</a:t>
            </a:r>
          </a:p>
        </p:txBody>
      </p:sp>
      <p:sp>
        <p:nvSpPr>
          <p:cNvPr id="3" name="Content Placeholder 2">
            <a:extLst>
              <a:ext uri="{FF2B5EF4-FFF2-40B4-BE49-F238E27FC236}">
                <a16:creationId xmlns:a16="http://schemas.microsoft.com/office/drawing/2014/main" id="{FB65E5BF-64E7-3BB6-D7D5-1728C1D9E301}"/>
              </a:ext>
            </a:extLst>
          </p:cNvPr>
          <p:cNvSpPr>
            <a:spLocks noGrp="1"/>
          </p:cNvSpPr>
          <p:nvPr>
            <p:ph idx="1"/>
          </p:nvPr>
        </p:nvSpPr>
        <p:spPr/>
        <p:txBody>
          <a:bodyPr>
            <a:normAutofit fontScale="32500" lnSpcReduction="20000"/>
          </a:bodyPr>
          <a:lstStyle/>
          <a:p>
            <a:pPr marL="285750" indent="-285750">
              <a:buFont typeface="Arial" panose="020B0604020202020204" pitchFamily="34" charset="0"/>
              <a:buChar char="•"/>
            </a:pPr>
            <a:r>
              <a:rPr lang="en-US" sz="2000" u="sng" dirty="0">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https://www.hopkinsmedicine.org/health/conditions-and-diseases/diabetes-and-your-eyes-what-you-need-to-know</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https://www.mayoclinic.org/diseases-conditions/glaucoma/symptoms-causes/syc-20372839https://www.mayoclinic.org/diseases-conditions/glaucoma/symptoms-causes/syc-20372839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https://eyetique.com/what-causes-high-eye-pressure-and-how-to-reduce-</a:t>
            </a:r>
            <a:r>
              <a:rPr lang="en-US" sz="20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i</a:t>
            </a:r>
            <a:r>
              <a:rPr lang="en-US" sz="2000"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https://www.nei.nih.gov/learn-about-eye-health/eye-conditions-and-diseases/glaucoma/glaucoma-and-eye-pressure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https://www.aao.org/eye-health/anatomy/parts-of-eye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https://www.mayoclinic.org/diseases-conditions/diabetes/symptoms-causes/syc-20371444#:~:text=The%20exact%20cause%20of%20most,of%20genetic%20or%20environmental%20factors</a:t>
            </a:r>
            <a:r>
              <a:rPr lang="en-US" sz="20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https://www.cdc.gov/diabetes/basics/getting-tested.html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https://www.google.com/search?q=eye+health&amp;sxsrf=AJOqlzUxge6QHX8Kn93N4nvs7udpoPC5eg:1677374756324&amp;source=lnms&amp;tbm=isch&amp;sa=X&amp;ved=2ahUKEwjqvIX0g7L9AhXkjIkEHfFaDF0Q_AUoAXoECAEQAw&amp;biw=1536&amp;bih=746&amp;dpr=1.25#imgrc=JvaAD61Yu1ex9M</a:t>
            </a:r>
            <a:r>
              <a:rPr lang="en-US" sz="2000" dirty="0">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https://www.mayoclinic.org/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https://www.aoa.org/healthy-eyes/eye-and-vision-conditions/glaucoma?sso=y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https://www.healthline.com/health/glaucoma</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https://www.cdc.gov/visionhealth/resources/features/glaucoma-awareness.html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https://glaucoma.org/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https://www.pennmedicine.org/for-patients-and-visitors/patient-information/conditions-treated-a-to-z/glaucoma</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https://www.aoa.org/healthy-eyes/eye-and-vision-conditions/diabetic-retinopathy?sso=y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https://www.cdc.gov/diabetes/managing/diabetes-vision-loss.html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hlinkClick r:id="rId18">
                  <a:extLst>
                    <a:ext uri="{A12FA001-AC4F-418D-AE19-62706E023703}">
                      <ahyp:hlinkClr xmlns:ahyp="http://schemas.microsoft.com/office/drawing/2018/hyperlinkcolor" val="tx"/>
                    </a:ext>
                  </a:extLst>
                </a:hlinkClick>
              </a:rPr>
              <a:t>https://medlineplus.gov/diabeticeyeproblems.html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3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7483602"/>
      </p:ext>
    </p:extLst>
  </p:cSld>
  <p:clrMapOvr>
    <a:masterClrMapping/>
  </p:clrMapOvr>
</p:sld>
</file>

<file path=ppt/theme/theme1.xml><?xml version="1.0" encoding="utf-8"?>
<a:theme xmlns:a="http://schemas.openxmlformats.org/drawingml/2006/main" name="TribuneVTI">
  <a:themeElements>
    <a:clrScheme name="amasis">
      <a:dk1>
        <a:sysClr val="windowText" lastClr="000000"/>
      </a:dk1>
      <a:lt1>
        <a:sysClr val="window" lastClr="FFFFFF"/>
      </a:lt1>
      <a:dk2>
        <a:srgbClr val="470401"/>
      </a:dk2>
      <a:lt2>
        <a:srgbClr val="EBE2E2"/>
      </a:lt2>
      <a:accent1>
        <a:srgbClr val="BD1209"/>
      </a:accent1>
      <a:accent2>
        <a:srgbClr val="F40600"/>
      </a:accent2>
      <a:accent3>
        <a:srgbClr val="F26216"/>
      </a:accent3>
      <a:accent4>
        <a:srgbClr val="F0800D"/>
      </a:accent4>
      <a:accent5>
        <a:srgbClr val="3EA8B6"/>
      </a:accent5>
      <a:accent6>
        <a:srgbClr val="005B6B"/>
      </a:accent6>
      <a:hlink>
        <a:srgbClr val="F40600"/>
      </a:hlink>
      <a:folHlink>
        <a:srgbClr val="1C7E8E"/>
      </a:folHlink>
    </a:clrScheme>
    <a:fontScheme name="Amasis-Univers">
      <a:majorFont>
        <a:latin typeface="Amasis MT Pro Medium"/>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buneVTI" id="{4D84C650-59FC-4F6B-ADA6-B11C508FF6CE}" vid="{0E07EAE6-ACBC-4250-8522-FC108A45043A}"/>
    </a:ext>
  </a:extLst>
</a:theme>
</file>

<file path=docProps/app.xml><?xml version="1.0" encoding="utf-8"?>
<Properties xmlns="http://schemas.openxmlformats.org/officeDocument/2006/extended-properties" xmlns:vt="http://schemas.openxmlformats.org/officeDocument/2006/docPropsVTypes">
  <TotalTime>76</TotalTime>
  <Words>899</Words>
  <Application>Microsoft Office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Amasis MT Pro Medium</vt:lpstr>
      <vt:lpstr>Arial</vt:lpstr>
      <vt:lpstr>Calibri</vt:lpstr>
      <vt:lpstr>Univers Light</vt:lpstr>
      <vt:lpstr>TribuneVTI</vt:lpstr>
      <vt:lpstr>THE EFFECTS OF EYE PRESSURE AND DIABETES ON VISION </vt:lpstr>
      <vt:lpstr>Research Question/Research Methodology  </vt:lpstr>
      <vt:lpstr>Eye Pressure &amp; its affect on vision </vt:lpstr>
      <vt:lpstr>Common types of glaucoma &amp; symptoms </vt:lpstr>
      <vt:lpstr>Diabetes &amp; its affect on vision </vt:lpstr>
      <vt:lpstr>Treatments/Preventions for eye pressure &amp; diabetes </vt:lpstr>
      <vt:lpstr>Discussion </vt:lpstr>
      <vt:lpstr>Work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EYE PRESSURE AND DIABETES ON VISION </dc:title>
  <dc:creator>Rinsa Reji</dc:creator>
  <cp:lastModifiedBy>Rinsa Reji</cp:lastModifiedBy>
  <cp:revision>2</cp:revision>
  <dcterms:created xsi:type="dcterms:W3CDTF">2023-03-20T04:10:40Z</dcterms:created>
  <dcterms:modified xsi:type="dcterms:W3CDTF">2023-03-20T05:27:11Z</dcterms:modified>
</cp:coreProperties>
</file>